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96" r:id="rId1"/>
  </p:sldMasterIdLst>
  <p:notesMasterIdLst>
    <p:notesMasterId r:id="rId55"/>
  </p:notesMasterIdLst>
  <p:sldIdLst>
    <p:sldId id="303" r:id="rId2"/>
    <p:sldId id="260" r:id="rId3"/>
    <p:sldId id="261" r:id="rId4"/>
    <p:sldId id="262" r:id="rId5"/>
    <p:sldId id="30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2" r:id="rId15"/>
    <p:sldId id="309" r:id="rId16"/>
    <p:sldId id="271" r:id="rId17"/>
    <p:sldId id="273" r:id="rId18"/>
    <p:sldId id="274" r:id="rId19"/>
    <p:sldId id="310" r:id="rId20"/>
    <p:sldId id="275" r:id="rId21"/>
    <p:sldId id="276" r:id="rId22"/>
    <p:sldId id="277" r:id="rId23"/>
    <p:sldId id="311" r:id="rId24"/>
    <p:sldId id="278" r:id="rId25"/>
    <p:sldId id="312" r:id="rId26"/>
    <p:sldId id="279" r:id="rId27"/>
    <p:sldId id="306" r:id="rId28"/>
    <p:sldId id="280" r:id="rId29"/>
    <p:sldId id="304" r:id="rId30"/>
    <p:sldId id="289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8" r:id="rId40"/>
    <p:sldId id="299" r:id="rId41"/>
    <p:sldId id="300" r:id="rId42"/>
    <p:sldId id="301" r:id="rId43"/>
    <p:sldId id="307" r:id="rId44"/>
    <p:sldId id="305" r:id="rId45"/>
    <p:sldId id="281" r:id="rId46"/>
    <p:sldId id="282" r:id="rId47"/>
    <p:sldId id="283" r:id="rId48"/>
    <p:sldId id="284" r:id="rId49"/>
    <p:sldId id="285" r:id="rId50"/>
    <p:sldId id="286" r:id="rId51"/>
    <p:sldId id="287" r:id="rId52"/>
    <p:sldId id="308" r:id="rId53"/>
    <p:sldId id="288" r:id="rId54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6000" userDrawn="1">
          <p15:clr>
            <a:srgbClr val="A4A3A4"/>
          </p15:clr>
        </p15:guide>
        <p15:guide id="3" pos="3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0078D4"/>
    <a:srgbClr val="D2D2D2"/>
    <a:srgbClr val="505050"/>
    <a:srgbClr val="2F2F2F"/>
    <a:srgbClr val="9393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redný štýl 2 - zvýrazneni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Svetlý štýl 2 - zvýrazneni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54" autoAdjust="0"/>
    <p:restoredTop sz="94660"/>
  </p:normalViewPr>
  <p:slideViewPr>
    <p:cSldViewPr snapToGrid="0">
      <p:cViewPr varScale="1">
        <p:scale>
          <a:sx n="53" d="100"/>
          <a:sy n="53" d="100"/>
        </p:scale>
        <p:origin x="1236" y="72"/>
      </p:cViewPr>
      <p:guideLst>
        <p:guide orient="horz" pos="2448"/>
        <p:guide pos="6000"/>
        <p:guide pos="3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3.svg>
</file>

<file path=ppt/media/image4.png>
</file>

<file path=ppt/media/image5.png>
</file>

<file path=ppt/media/image5.svg>
</file>

<file path=ppt/media/image7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261E44-C4C0-6344-AB31-495F47CEF0BF}" type="datetimeFigureOut">
              <a:rPr lang="sk-SK" smtClean="0"/>
              <a:t>13. 4. 2019</a:t>
            </a:fld>
            <a:endParaRPr lang="sk-S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43000"/>
            <a:ext cx="3994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k-S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3D233A-E061-3B43-8767-D9DF2FC1BBF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858595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6C677-8E45-E141-9716-C86D7EE5D9E8}" type="datetime1">
              <a:rPr lang="sk-SK" smtClean="0"/>
              <a:t>13. 4. 2019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383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614C0-FE52-F449-9EB9-A0FF9A2543CD}" type="datetime1">
              <a:rPr lang="sk-SK" smtClean="0"/>
              <a:t>13. 4. 2019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332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A2FD-E00D-9848-8434-0267DBC70800}" type="datetime1">
              <a:rPr lang="sk-SK" smtClean="0"/>
              <a:t>13. 4. 2019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624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30261-6B22-9D46-9363-FF39813EB6EC}" type="datetime1">
              <a:rPr lang="sk-SK" smtClean="0"/>
              <a:t>13. 4. 2019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147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B9737-2E3E-7648-A62E-672F14D45174}" type="datetime1">
              <a:rPr lang="sk-SK" smtClean="0"/>
              <a:t>13. 4. 2019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354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92BCD-50BB-5C4E-9FA2-1520C47BA1A9}" type="datetime1">
              <a:rPr lang="sk-SK" smtClean="0"/>
              <a:t>13. 4. 2019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661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88235-1A3D-8F40-84C0-D3E6FA642448}" type="datetime1">
              <a:rPr lang="sk-SK" smtClean="0"/>
              <a:t>13. 4. 2019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779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B8640-B450-0C4A-9516-6E2711D4D46C}" type="datetime1">
              <a:rPr lang="sk-SK" smtClean="0"/>
              <a:t>13. 4. 2019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181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C531D-6297-E049-BA84-34FE8FD92947}" type="datetime1">
              <a:rPr lang="sk-SK" smtClean="0"/>
              <a:t>13. 4. 2019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818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0C6F4-3FBB-2D4D-B13A-D6953AE0A3AF}" type="datetime1">
              <a:rPr lang="sk-SK" smtClean="0"/>
              <a:t>13. 4. 2019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977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C8A6D-C806-FE45-AB4E-63619D22D102}" type="datetime1">
              <a:rPr lang="sk-SK" smtClean="0"/>
              <a:t>13. 4. 2019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399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80EA03-2C13-2441-AAFA-2B3D759DC539}" type="datetime1">
              <a:rPr lang="sk-SK" smtClean="0"/>
              <a:t>13. 4. 2019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7A91BD-2D30-4D1B-B388-0538F34CA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438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5.svg"/><Relationship Id="rId4" Type="http://schemas.openxmlformats.org/officeDocument/2006/relationships/image" Target="../media/image3.png"/><Relationship Id="rId9" Type="http://schemas.openxmlformats.org/officeDocument/2006/relationships/image" Target="../media/image9.sv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1</a:t>
            </a:fld>
            <a:endParaRPr lang="en-US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sk-SK" sz="4000" dirty="0">
                <a:latin typeface="Arial" panose="020B0604020202020204" pitchFamily="34" charset="0"/>
                <a:cs typeface="Arial" panose="020B0604020202020204" pitchFamily="34" charset="0"/>
              </a:rPr>
              <a:t>Časť 1 – Dáta a Úlohy analýzy dát</a:t>
            </a:r>
          </a:p>
        </p:txBody>
      </p:sp>
    </p:spTree>
    <p:extLst>
      <p:ext uri="{BB962C8B-B14F-4D97-AF65-F5344CB8AC3E}">
        <p14:creationId xmlns:p14="http://schemas.microsoft.com/office/powerpoint/2010/main" val="2356842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Typy úloh dolovania z dát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Prediktívne a Popisné úlohy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10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D598DC87-818C-C34B-BF90-F34891DAB879}"/>
              </a:ext>
            </a:extLst>
          </p:cNvPr>
          <p:cNvGrpSpPr/>
          <p:nvPr/>
        </p:nvGrpSpPr>
        <p:grpSpPr>
          <a:xfrm>
            <a:off x="1076691" y="2508059"/>
            <a:ext cx="7905017" cy="4411812"/>
            <a:chOff x="1739595" y="2911109"/>
            <a:chExt cx="6237836" cy="3305484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xmlns="" id="{F2C4C6B0-5FC9-364B-A892-7C5C82576E60}"/>
                </a:ext>
              </a:extLst>
            </p:cNvPr>
            <p:cNvSpPr/>
            <p:nvPr/>
          </p:nvSpPr>
          <p:spPr>
            <a:xfrm>
              <a:off x="1739595" y="2911109"/>
              <a:ext cx="3542061" cy="3305484"/>
            </a:xfrm>
            <a:prstGeom prst="ellipse">
              <a:avLst/>
            </a:prstGeom>
            <a:solidFill>
              <a:schemeClr val="accent1">
                <a:alpha val="76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k-SK" sz="2400" dirty="0"/>
                <a:t>Prediktívne úlohy</a:t>
              </a:r>
            </a:p>
            <a:p>
              <a:pPr algn="ctr"/>
              <a:endParaRPr lang="sk-SK" sz="2400" dirty="0"/>
            </a:p>
            <a:p>
              <a:pPr algn="ctr"/>
              <a:r>
                <a:rPr lang="sk-SK" sz="2400" dirty="0">
                  <a:solidFill>
                    <a:schemeClr val="tx1"/>
                  </a:solidFill>
                </a:rPr>
                <a:t>Klasifikácia</a:t>
              </a:r>
            </a:p>
            <a:p>
              <a:pPr algn="ctr"/>
              <a:endParaRPr lang="sk-SK" sz="2400" dirty="0"/>
            </a:p>
            <a:p>
              <a:pPr algn="ctr"/>
              <a:r>
                <a:rPr lang="sk-SK" sz="2400" dirty="0">
                  <a:solidFill>
                    <a:schemeClr val="tx1"/>
                  </a:solidFill>
                </a:rPr>
                <a:t>Regresia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xmlns="" id="{7B953DAC-E81E-BD4C-AD79-A1E6C960909E}"/>
                </a:ext>
              </a:extLst>
            </p:cNvPr>
            <p:cNvSpPr/>
            <p:nvPr/>
          </p:nvSpPr>
          <p:spPr>
            <a:xfrm>
              <a:off x="4435370" y="2911109"/>
              <a:ext cx="3542061" cy="3305484"/>
            </a:xfrm>
            <a:prstGeom prst="ellipse">
              <a:avLst/>
            </a:prstGeom>
            <a:solidFill>
              <a:srgbClr val="00B050">
                <a:alpha val="76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sk-SK" sz="2400" dirty="0"/>
                <a:t>Popisné úlohy</a:t>
              </a:r>
            </a:p>
            <a:p>
              <a:pPr algn="ctr"/>
              <a:endParaRPr lang="sk-SK" sz="2400" dirty="0"/>
            </a:p>
            <a:p>
              <a:pPr algn="ctr"/>
              <a:r>
                <a:rPr lang="sk-SK" sz="2400" dirty="0">
                  <a:solidFill>
                    <a:schemeClr val="tx1"/>
                  </a:solidFill>
                </a:rPr>
                <a:t>Zhlukovanie</a:t>
              </a:r>
            </a:p>
            <a:p>
              <a:pPr algn="ctr"/>
              <a:endParaRPr lang="sk-SK" sz="2400" dirty="0"/>
            </a:p>
            <a:p>
              <a:pPr algn="ctr"/>
              <a:r>
                <a:rPr lang="sk-SK" sz="2400" dirty="0">
                  <a:solidFill>
                    <a:schemeClr val="tx1"/>
                  </a:solidFill>
                </a:rPr>
                <a:t>Generovanie asociačných</a:t>
              </a:r>
            </a:p>
            <a:p>
              <a:pPr algn="ctr"/>
              <a:r>
                <a:rPr lang="sk-SK" sz="2400" dirty="0">
                  <a:solidFill>
                    <a:schemeClr val="tx1"/>
                  </a:solidFill>
                </a:rPr>
                <a:t>pravidiel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C445BACA-58D6-4A4A-8CA4-A6B534A161A4}"/>
                </a:ext>
              </a:extLst>
            </p:cNvPr>
            <p:cNvSpPr txBox="1"/>
            <p:nvPr/>
          </p:nvSpPr>
          <p:spPr>
            <a:xfrm>
              <a:off x="4363914" y="4893033"/>
              <a:ext cx="994486" cy="6226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sk-SK" sz="2400" dirty="0"/>
                <a:t>Detekcia</a:t>
              </a:r>
            </a:p>
            <a:p>
              <a:pPr algn="ctr"/>
              <a:r>
                <a:rPr lang="sk-SK" sz="2400" dirty="0"/>
                <a:t>anomálií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87470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Typy úloh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Prediktívne úlohy – Klasifikácia a Regresia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11</a:t>
            </a:fld>
            <a:endParaRPr lang="en-US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Cieľ: pre nové prípady dát chceme </a:t>
            </a:r>
            <a:r>
              <a:rPr lang="sk-SK" sz="1800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 základe hodnôt známych (tzv. vstupných) atribútov</a:t>
            </a:r>
            <a:r>
              <a:rPr lang="sk-SK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predpovedať hodnotu tzv. </a:t>
            </a:r>
            <a:r>
              <a:rPr lang="sk-SK" sz="1800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cieľového (výstupného) atribútu, ktorý nepoznáme</a:t>
            </a:r>
            <a:endParaRPr lang="sk-SK" sz="18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k-SK" sz="1800" b="1" dirty="0">
                <a:latin typeface="Arial" panose="020B0604020202020204" pitchFamily="34" charset="0"/>
                <a:cs typeface="Arial" panose="020B0604020202020204" pitchFamily="34" charset="0"/>
              </a:rPr>
              <a:t>Príklady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Na základe priebehu počasia chceme predpovedať, aká bude teplota o 3 dni.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Na základe hodnôt z vyšetrení chceme určiť, či má pacient danú chorobu, alebo nie.</a:t>
            </a: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Musíme mať tzv. </a:t>
            </a:r>
            <a:r>
              <a:rPr lang="sk-SK" sz="1800" dirty="0" err="1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trénovacie</a:t>
            </a:r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dáta 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– množinu prípadov z minulosti, o ktorých </a:t>
            </a:r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poznáme aj hodnotu cieľového atribútu</a:t>
            </a:r>
          </a:p>
          <a:p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Klasifikácia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Ak je cieľový atribút binárny, nominálny, alebo ordinálny</a:t>
            </a:r>
          </a:p>
          <a:p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Regresia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Ak je cieľový atribút číselný</a:t>
            </a:r>
          </a:p>
          <a:p>
            <a:pPr marL="502920" lvl="1" indent="0">
              <a:buNone/>
            </a:pPr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34598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Typy úloh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Aké dáta sa dajú použiť pre predikciu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?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12</a:t>
            </a:fld>
            <a:endParaRPr lang="en-US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Ak sú dáta v časovom rade/postupnosti, cieľový atribút určíme </a:t>
            </a:r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priamo z časového priebehu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Napr. ak máme meteorologické denné merania za posledný rok, pre dni 1-362 vieme vytvoriť príklady &lt;priebeh počasia – počasie o 3 dni&gt;</a:t>
            </a:r>
          </a:p>
          <a:p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Hodnotu určí doménový expert na základe známych atribútov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Ide o úlohy, kedy expert vie určiť hodnotu cieľového atribútu pre jednotlivé príklady, ale je veľmi ťažké popísať všeobecné pravidlo podľa ktorého by sme vedeli určiť hodnotu cieľového atribútu pre nové prípady</a:t>
            </a: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Napr.: čo je na obrázku?</a:t>
            </a: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Vysvetlite niekomu, kto ešte nevidel ani mačku, ani psa, alebo dieťa, ako ich môže na obrázku rozoznať</a:t>
            </a:r>
            <a:r>
              <a:rPr lang="sk-SK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##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hodnoty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cie</a:t>
            </a:r>
            <a:r>
              <a:rPr lang="sk-SK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ľového atribútu pri klasifikácii sa označujú ako  TRIEDY</a:t>
            </a:r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71BE7449-8C3E-A143-A9BA-B8AA4BAF0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6074" y="4527916"/>
            <a:ext cx="2696827" cy="179788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D47B990-EBCB-6345-968E-E51E7CE07B1C}"/>
              </a:ext>
            </a:extLst>
          </p:cNvPr>
          <p:cNvSpPr txBox="1"/>
          <p:nvPr/>
        </p:nvSpPr>
        <p:spPr>
          <a:xfrm>
            <a:off x="4266412" y="4580554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a) mača?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6B674696-291B-2742-A37F-47AD2E20F49C}"/>
              </a:ext>
            </a:extLst>
          </p:cNvPr>
          <p:cNvSpPr txBox="1"/>
          <p:nvPr/>
        </p:nvSpPr>
        <p:spPr>
          <a:xfrm>
            <a:off x="4266411" y="5221543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b) pes?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464EBFA5-ECBF-7841-A665-586F3B5A32FB}"/>
              </a:ext>
            </a:extLst>
          </p:cNvPr>
          <p:cNvSpPr txBox="1"/>
          <p:nvPr/>
        </p:nvSpPr>
        <p:spPr>
          <a:xfrm>
            <a:off x="4266411" y="5862532"/>
            <a:ext cx="1091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c) dieťa?</a:t>
            </a:r>
          </a:p>
        </p:txBody>
      </p:sp>
    </p:spTree>
    <p:extLst>
      <p:ext uri="{BB962C8B-B14F-4D97-AF65-F5344CB8AC3E}">
        <p14:creationId xmlns:p14="http://schemas.microsoft.com/office/powerpoint/2010/main" val="179877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Typy úloh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Prediktívne úlohy – postup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13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F700AFD5-0454-AF43-AF7E-0D5E4B9D65F7}"/>
              </a:ext>
            </a:extLst>
          </p:cNvPr>
          <p:cNvSpPr txBox="1"/>
          <p:nvPr/>
        </p:nvSpPr>
        <p:spPr>
          <a:xfrm>
            <a:off x="558428" y="3130377"/>
            <a:ext cx="20477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 dirty="0"/>
              <a:t>Historické dáta</a:t>
            </a:r>
          </a:p>
          <a:p>
            <a:pPr algn="ctr"/>
            <a:r>
              <a:rPr lang="sk-SK" dirty="0"/>
              <a:t>(hodnoty vstupných</a:t>
            </a:r>
          </a:p>
          <a:p>
            <a:pPr algn="ctr"/>
            <a:r>
              <a:rPr lang="sk-SK" dirty="0"/>
              <a:t>atribútov)</a:t>
            </a:r>
          </a:p>
        </p:txBody>
      </p:sp>
      <p:pic>
        <p:nvPicPr>
          <p:cNvPr id="5" name="Graphic 4" descr="Woman">
            <a:extLst>
              <a:ext uri="{FF2B5EF4-FFF2-40B4-BE49-F238E27FC236}">
                <a16:creationId xmlns:a16="http://schemas.microsoft.com/office/drawing/2014/main" xmlns="" id="{5E29301F-61B6-7D45-B011-ECBDF7FF228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091672" y="1989370"/>
            <a:ext cx="1314240" cy="13142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BC38357-B86E-E240-A61F-F4F2F33E47A9}"/>
              </a:ext>
            </a:extLst>
          </p:cNvPr>
          <p:cNvSpPr txBox="1"/>
          <p:nvPr/>
        </p:nvSpPr>
        <p:spPr>
          <a:xfrm>
            <a:off x="3153135" y="3295303"/>
            <a:ext cx="12012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Doménový</a:t>
            </a:r>
          </a:p>
          <a:p>
            <a:pPr algn="ctr"/>
            <a:r>
              <a:rPr lang="sk-SK" dirty="0"/>
              <a:t>Expert</a:t>
            </a:r>
          </a:p>
        </p:txBody>
      </p:sp>
      <p:pic>
        <p:nvPicPr>
          <p:cNvPr id="11" name="Graphic 10" descr="Database">
            <a:extLst>
              <a:ext uri="{FF2B5EF4-FFF2-40B4-BE49-F238E27FC236}">
                <a16:creationId xmlns:a16="http://schemas.microsoft.com/office/drawing/2014/main" xmlns="" id="{FFD21805-58E1-EC4D-9497-43AA4EB0A76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1103659" y="2189290"/>
            <a:ext cx="914400" cy="914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D1F16B13-8CBE-E543-8736-662CD3C060DB}"/>
              </a:ext>
            </a:extLst>
          </p:cNvPr>
          <p:cNvSpPr txBox="1"/>
          <p:nvPr/>
        </p:nvSpPr>
        <p:spPr>
          <a:xfrm>
            <a:off x="5096878" y="3098970"/>
            <a:ext cx="1663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 err="1"/>
              <a:t>Trénovacie</a:t>
            </a:r>
            <a:r>
              <a:rPr lang="sk-SK" dirty="0"/>
              <a:t> dáta</a:t>
            </a:r>
          </a:p>
        </p:txBody>
      </p:sp>
      <p:pic>
        <p:nvPicPr>
          <p:cNvPr id="16" name="Graphic 15" descr="Database">
            <a:extLst>
              <a:ext uri="{FF2B5EF4-FFF2-40B4-BE49-F238E27FC236}">
                <a16:creationId xmlns:a16="http://schemas.microsoft.com/office/drawing/2014/main" xmlns="" id="{1E7403C9-32BA-604C-B94F-63D3AC6E0F9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5419798" y="2189290"/>
            <a:ext cx="914400" cy="914400"/>
          </a:xfrm>
          <a:prstGeom prst="rect">
            <a:avLst/>
          </a:prstGeom>
        </p:spPr>
      </p:pic>
      <p:pic>
        <p:nvPicPr>
          <p:cNvPr id="17" name="Graphic 16" descr="Gears">
            <a:extLst>
              <a:ext uri="{FF2B5EF4-FFF2-40B4-BE49-F238E27FC236}">
                <a16:creationId xmlns:a16="http://schemas.microsoft.com/office/drawing/2014/main" xmlns="" id="{A2F8438F-FE74-EF40-9AF2-F516394C81A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5471284" y="3904787"/>
            <a:ext cx="914400" cy="914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C8B3403B-A108-8E4D-92BB-1979437B64B3}"/>
              </a:ext>
            </a:extLst>
          </p:cNvPr>
          <p:cNvSpPr txBox="1"/>
          <p:nvPr/>
        </p:nvSpPr>
        <p:spPr>
          <a:xfrm>
            <a:off x="5019999" y="4819187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Algoritmus učenia</a:t>
            </a:r>
          </a:p>
        </p:txBody>
      </p:sp>
      <p:pic>
        <p:nvPicPr>
          <p:cNvPr id="20" name="Graphic 19" descr="Upward trend">
            <a:extLst>
              <a:ext uri="{FF2B5EF4-FFF2-40B4-BE49-F238E27FC236}">
                <a16:creationId xmlns:a16="http://schemas.microsoft.com/office/drawing/2014/main" xmlns="" id="{4A0F9EF5-652E-0745-85F6-94F224FF8807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5502319" y="5754664"/>
            <a:ext cx="914400" cy="9144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8FD6805A-EAAF-754E-9388-8266F4C383CC}"/>
              </a:ext>
            </a:extLst>
          </p:cNvPr>
          <p:cNvSpPr txBox="1"/>
          <p:nvPr/>
        </p:nvSpPr>
        <p:spPr>
          <a:xfrm>
            <a:off x="4667979" y="6548604"/>
            <a:ext cx="25830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 dirty="0"/>
              <a:t>Prediktívna funkcia</a:t>
            </a:r>
          </a:p>
          <a:p>
            <a:pPr algn="ctr"/>
            <a:r>
              <a:rPr lang="sk-SK" dirty="0"/>
              <a:t>(zovšeobecnené pravidlo)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2059A553-1D30-3A42-9A50-EFC246FEB424}"/>
              </a:ext>
            </a:extLst>
          </p:cNvPr>
          <p:cNvSpPr txBox="1"/>
          <p:nvPr/>
        </p:nvSpPr>
        <p:spPr>
          <a:xfrm>
            <a:off x="2358172" y="5755352"/>
            <a:ext cx="20477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 dirty="0"/>
              <a:t>Nový prípad</a:t>
            </a:r>
          </a:p>
          <a:p>
            <a:pPr algn="ctr"/>
            <a:r>
              <a:rPr lang="sk-SK" dirty="0"/>
              <a:t>(hodnoty vstupných</a:t>
            </a:r>
          </a:p>
          <a:p>
            <a:pPr algn="ctr"/>
            <a:r>
              <a:rPr lang="sk-SK" dirty="0"/>
              <a:t>atribútov)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CB01633B-A1BD-474E-B465-164508E429F4}"/>
              </a:ext>
            </a:extLst>
          </p:cNvPr>
          <p:cNvSpPr txBox="1"/>
          <p:nvPr/>
        </p:nvSpPr>
        <p:spPr>
          <a:xfrm>
            <a:off x="7471108" y="5754664"/>
            <a:ext cx="20108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 dirty="0"/>
              <a:t>Predikcia</a:t>
            </a:r>
          </a:p>
          <a:p>
            <a:pPr algn="ctr"/>
            <a:r>
              <a:rPr lang="sk-SK" dirty="0"/>
              <a:t>(hodnota cieľového</a:t>
            </a:r>
          </a:p>
          <a:p>
            <a:pPr algn="ctr"/>
            <a:r>
              <a:rPr lang="sk-SK" dirty="0"/>
              <a:t>atribútu)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xmlns="" id="{E6435955-1AA0-9643-BDE4-87D9936AF189}"/>
              </a:ext>
            </a:extLst>
          </p:cNvPr>
          <p:cNvCxnSpPr>
            <a:cxnSpLocks/>
            <a:stCxn id="24" idx="3"/>
            <a:endCxn id="20" idx="1"/>
          </p:cNvCxnSpPr>
          <p:nvPr/>
        </p:nvCxnSpPr>
        <p:spPr>
          <a:xfrm flipV="1">
            <a:off x="4405912" y="6211864"/>
            <a:ext cx="1096407" cy="5153"/>
          </a:xfrm>
          <a:prstGeom prst="straightConnector1">
            <a:avLst/>
          </a:prstGeom>
          <a:ln w="1905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xmlns="" id="{A088F47C-39D5-9F43-A6D7-12240F7E8A69}"/>
              </a:ext>
            </a:extLst>
          </p:cNvPr>
          <p:cNvCxnSpPr>
            <a:cxnSpLocks/>
            <a:stCxn id="20" idx="3"/>
            <a:endCxn id="25" idx="1"/>
          </p:cNvCxnSpPr>
          <p:nvPr/>
        </p:nvCxnSpPr>
        <p:spPr>
          <a:xfrm>
            <a:off x="6416719" y="6211864"/>
            <a:ext cx="1054389" cy="4465"/>
          </a:xfrm>
          <a:prstGeom prst="straightConnector1">
            <a:avLst/>
          </a:prstGeom>
          <a:ln w="1905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xmlns="" id="{7897B9BB-CF4E-6D41-B338-438C50CA1221}"/>
              </a:ext>
            </a:extLst>
          </p:cNvPr>
          <p:cNvCxnSpPr>
            <a:cxnSpLocks/>
            <a:stCxn id="11" idx="3"/>
            <a:endCxn id="5" idx="1"/>
          </p:cNvCxnSpPr>
          <p:nvPr/>
        </p:nvCxnSpPr>
        <p:spPr>
          <a:xfrm>
            <a:off x="2018059" y="2646490"/>
            <a:ext cx="1073613" cy="0"/>
          </a:xfrm>
          <a:prstGeom prst="straightConnector1">
            <a:avLst/>
          </a:prstGeom>
          <a:ln w="1905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xmlns="" id="{922779BD-E30B-A54B-A85D-E3402FE15750}"/>
              </a:ext>
            </a:extLst>
          </p:cNvPr>
          <p:cNvCxnSpPr>
            <a:cxnSpLocks/>
            <a:stCxn id="5" idx="3"/>
            <a:endCxn id="16" idx="1"/>
          </p:cNvCxnSpPr>
          <p:nvPr/>
        </p:nvCxnSpPr>
        <p:spPr>
          <a:xfrm>
            <a:off x="4405912" y="2646490"/>
            <a:ext cx="1013886" cy="0"/>
          </a:xfrm>
          <a:prstGeom prst="straightConnector1">
            <a:avLst/>
          </a:prstGeom>
          <a:ln w="1905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xmlns="" id="{A960AD55-77F6-9748-B128-5642B7C86A5C}"/>
              </a:ext>
            </a:extLst>
          </p:cNvPr>
          <p:cNvCxnSpPr>
            <a:cxnSpLocks/>
            <a:stCxn id="14" idx="2"/>
            <a:endCxn id="17" idx="0"/>
          </p:cNvCxnSpPr>
          <p:nvPr/>
        </p:nvCxnSpPr>
        <p:spPr>
          <a:xfrm>
            <a:off x="5928484" y="3468302"/>
            <a:ext cx="0" cy="436485"/>
          </a:xfrm>
          <a:prstGeom prst="straightConnector1">
            <a:avLst/>
          </a:prstGeom>
          <a:ln w="1905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xmlns="" id="{D5223C45-BD81-CC48-9650-EB04C283298C}"/>
              </a:ext>
            </a:extLst>
          </p:cNvPr>
          <p:cNvCxnSpPr>
            <a:cxnSpLocks/>
            <a:stCxn id="18" idx="2"/>
            <a:endCxn id="20" idx="0"/>
          </p:cNvCxnSpPr>
          <p:nvPr/>
        </p:nvCxnSpPr>
        <p:spPr>
          <a:xfrm flipH="1">
            <a:off x="5959519" y="5188519"/>
            <a:ext cx="1" cy="566145"/>
          </a:xfrm>
          <a:prstGeom prst="straightConnector1">
            <a:avLst/>
          </a:prstGeom>
          <a:ln w="19050">
            <a:solidFill>
              <a:srgbClr val="C00000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xmlns="" id="{1C4C018D-7C8F-FA40-9426-C372F5858249}"/>
              </a:ext>
            </a:extLst>
          </p:cNvPr>
          <p:cNvSpPr txBox="1"/>
          <p:nvPr/>
        </p:nvSpPr>
        <p:spPr>
          <a:xfrm>
            <a:off x="4417592" y="1914836"/>
            <a:ext cx="2918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+ hodnoty cieľového atribútu</a:t>
            </a:r>
          </a:p>
        </p:txBody>
      </p:sp>
    </p:spTree>
    <p:extLst>
      <p:ext uri="{BB962C8B-B14F-4D97-AF65-F5344CB8AC3E}">
        <p14:creationId xmlns:p14="http://schemas.microsoft.com/office/powerpoint/2010/main" val="2587057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Typy úloh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Prediktívne úlohy – Príklad realitnej agentúry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14</a:t>
            </a:fld>
            <a:endParaRPr lang="en-US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Vstupné atribúty popisujú nehnuteľnosti: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počet izieb, veľkosť úžitkovej plochy, typ (dom/byt), požadovaná cena predávajúceho</a:t>
            </a:r>
          </a:p>
          <a:p>
            <a:r>
              <a:rPr lang="sk-SK" sz="1800" b="1" dirty="0">
                <a:latin typeface="Arial" panose="020B0604020202020204" pitchFamily="34" charset="0"/>
                <a:cs typeface="Arial" panose="020B0604020202020204" pitchFamily="34" charset="0"/>
              </a:rPr>
              <a:t>Príklad regresie: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Cieľový atribút: za koľko dní dokážeme nehnuteľnosť predať</a:t>
            </a:r>
          </a:p>
          <a:p>
            <a:r>
              <a:rPr lang="sk-SK" sz="1800" b="1" dirty="0">
                <a:latin typeface="Arial" panose="020B0604020202020204" pitchFamily="34" charset="0"/>
                <a:cs typeface="Arial" panose="020B0604020202020204" pitchFamily="34" charset="0"/>
              </a:rPr>
              <a:t>Príklad klasifikácie: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Cieľový atribút: máme nehnuteľnosť kúpiť, alebo nie</a:t>
            </a:r>
          </a:p>
        </p:txBody>
      </p:sp>
    </p:spTree>
    <p:extLst>
      <p:ext uri="{BB962C8B-B14F-4D97-AF65-F5344CB8AC3E}">
        <p14:creationId xmlns:p14="http://schemas.microsoft.com/office/powerpoint/2010/main" val="20867313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3" name="Tabuľka 2">
            <a:extLst>
              <a:ext uri="{FF2B5EF4-FFF2-40B4-BE49-F238E27FC236}">
                <a16:creationId xmlns:a16="http://schemas.microsoft.com/office/drawing/2014/main" xmlns="" id="{9CF5D85F-F232-40AE-9C45-FE87C404B2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8765025"/>
              </p:ext>
            </p:extLst>
          </p:nvPr>
        </p:nvGraphicFramePr>
        <p:xfrm>
          <a:off x="450019" y="2334112"/>
          <a:ext cx="5346699" cy="251663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745375">
                  <a:extLst>
                    <a:ext uri="{9D8B030D-6E8A-4147-A177-3AD203B41FA5}">
                      <a16:colId xmlns:a16="http://schemas.microsoft.com/office/drawing/2014/main" xmlns="" val="2101485290"/>
                    </a:ext>
                  </a:extLst>
                </a:gridCol>
                <a:gridCol w="1025236">
                  <a:extLst>
                    <a:ext uri="{9D8B030D-6E8A-4147-A177-3AD203B41FA5}">
                      <a16:colId xmlns:a16="http://schemas.microsoft.com/office/drawing/2014/main" xmlns="" val="1202467465"/>
                    </a:ext>
                  </a:extLst>
                </a:gridCol>
                <a:gridCol w="1420783">
                  <a:extLst>
                    <a:ext uri="{9D8B030D-6E8A-4147-A177-3AD203B41FA5}">
                      <a16:colId xmlns:a16="http://schemas.microsoft.com/office/drawing/2014/main" xmlns="" val="1714836067"/>
                    </a:ext>
                  </a:extLst>
                </a:gridCol>
                <a:gridCol w="1046605">
                  <a:extLst>
                    <a:ext uri="{9D8B030D-6E8A-4147-A177-3AD203B41FA5}">
                      <a16:colId xmlns:a16="http://schemas.microsoft.com/office/drawing/2014/main" xmlns="" val="1544494752"/>
                    </a:ext>
                  </a:extLst>
                </a:gridCol>
                <a:gridCol w="1108700">
                  <a:extLst>
                    <a:ext uri="{9D8B030D-6E8A-4147-A177-3AD203B41FA5}">
                      <a16:colId xmlns:a16="http://schemas.microsoft.com/office/drawing/2014/main" xmlns="" val="39674582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Počet izieb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Úžitková plocha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Požadovaná cena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Typ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Počet dní predaja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7542016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64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70 000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Byt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21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41583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82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142 000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 err="1"/>
                        <a:t>Rad.dom</a:t>
                      </a:r>
                      <a:endParaRPr lang="sk-SK" sz="1800" dirty="0"/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14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60827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36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64 000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Byt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36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465532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96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190 000 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Dom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52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60550121"/>
                  </a:ext>
                </a:extLst>
              </a:tr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lang="sk-SK" dirty="0"/>
                        <a:t>. . .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sk-SK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sk-SK" dirty="0"/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xmlns="" val="853455407"/>
                  </a:ext>
                </a:extLst>
              </a:tr>
            </a:tbl>
          </a:graphicData>
        </a:graphic>
      </p:graphicFrame>
      <p:sp>
        <p:nvSpPr>
          <p:cNvPr id="6" name="CasellaDiTesto 15">
            <a:extLst>
              <a:ext uri="{FF2B5EF4-FFF2-40B4-BE49-F238E27FC236}">
                <a16:creationId xmlns:a16="http://schemas.microsoft.com/office/drawing/2014/main" xmlns="" id="{DD65F914-3429-A34E-80DD-BE8820F45FBD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Typy úloh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Prediktívne úlohy – Príklad realitnej agentúry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5A33119A-FE7A-E943-8E5D-BDD4D4FE1F42}"/>
              </a:ext>
            </a:extLst>
          </p:cNvPr>
          <p:cNvSpPr txBox="1"/>
          <p:nvPr/>
        </p:nvSpPr>
        <p:spPr>
          <a:xfrm>
            <a:off x="2441121" y="1865452"/>
            <a:ext cx="1663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 err="1"/>
              <a:t>Trénovacie</a:t>
            </a:r>
            <a:r>
              <a:rPr lang="sk-SK" dirty="0"/>
              <a:t> dáta</a:t>
            </a:r>
          </a:p>
        </p:txBody>
      </p:sp>
      <p:pic>
        <p:nvPicPr>
          <p:cNvPr id="8" name="Graphic 7" descr="Upward trend">
            <a:extLst>
              <a:ext uri="{FF2B5EF4-FFF2-40B4-BE49-F238E27FC236}">
                <a16:creationId xmlns:a16="http://schemas.microsoft.com/office/drawing/2014/main" xmlns="" id="{14513D0A-7E17-A44C-A83C-1D15E1C803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6393966" y="5735924"/>
            <a:ext cx="914400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896DE83-ABA1-3E45-A92F-7714D25A225B}"/>
              </a:ext>
            </a:extLst>
          </p:cNvPr>
          <p:cNvSpPr txBox="1"/>
          <p:nvPr/>
        </p:nvSpPr>
        <p:spPr>
          <a:xfrm>
            <a:off x="6231124" y="6549756"/>
            <a:ext cx="12400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Prediktívna</a:t>
            </a:r>
          </a:p>
          <a:p>
            <a:pPr algn="ctr"/>
            <a:r>
              <a:rPr lang="sk-SK" dirty="0"/>
              <a:t>funkcia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253E0960-4D42-9B43-BC50-007BC6DA22A1}"/>
              </a:ext>
            </a:extLst>
          </p:cNvPr>
          <p:cNvSpPr txBox="1"/>
          <p:nvPr/>
        </p:nvSpPr>
        <p:spPr>
          <a:xfrm>
            <a:off x="2861060" y="5628881"/>
            <a:ext cx="132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Nový prípad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xmlns="" id="{EBFE8269-F073-5C42-86F8-A72424EE1C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4278883"/>
              </p:ext>
            </p:extLst>
          </p:nvPr>
        </p:nvGraphicFramePr>
        <p:xfrm>
          <a:off x="1315852" y="6044296"/>
          <a:ext cx="4416743" cy="101092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768668">
                  <a:extLst>
                    <a:ext uri="{9D8B030D-6E8A-4147-A177-3AD203B41FA5}">
                      <a16:colId xmlns:a16="http://schemas.microsoft.com/office/drawing/2014/main" xmlns="" val="2711885553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xmlns="" val="2594468902"/>
                    </a:ext>
                  </a:extLst>
                </a:gridCol>
                <a:gridCol w="1465183">
                  <a:extLst>
                    <a:ext uri="{9D8B030D-6E8A-4147-A177-3AD203B41FA5}">
                      <a16:colId xmlns:a16="http://schemas.microsoft.com/office/drawing/2014/main" xmlns="" val="913247863"/>
                    </a:ext>
                  </a:extLst>
                </a:gridCol>
                <a:gridCol w="1125617">
                  <a:extLst>
                    <a:ext uri="{9D8B030D-6E8A-4147-A177-3AD203B41FA5}">
                      <a16:colId xmlns:a16="http://schemas.microsoft.com/office/drawing/2014/main" xmlns="" val="6202335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Počet izieb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Úžitková plocha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Požadovaná cena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Typ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6533250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64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68 000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Byt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91071417"/>
                  </a:ext>
                </a:extLst>
              </a:tr>
            </a:tbl>
          </a:graphicData>
        </a:graphic>
      </p:graphicFrame>
      <p:pic>
        <p:nvPicPr>
          <p:cNvPr id="16" name="Graphic 15" descr="Gears">
            <a:extLst>
              <a:ext uri="{FF2B5EF4-FFF2-40B4-BE49-F238E27FC236}">
                <a16:creationId xmlns:a16="http://schemas.microsoft.com/office/drawing/2014/main" xmlns="" id="{6D0989A5-3325-B441-8E04-2C3F725C447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6419275" y="3271633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07499EBB-833F-1547-BFEA-048333936B4B}"/>
              </a:ext>
            </a:extLst>
          </p:cNvPr>
          <p:cNvSpPr txBox="1"/>
          <p:nvPr/>
        </p:nvSpPr>
        <p:spPr>
          <a:xfrm>
            <a:off x="5911644" y="4050340"/>
            <a:ext cx="1879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Algoritmus učenia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xmlns="" id="{F0032F2E-2C72-8344-8BA2-057EE965FC5A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6851165" y="4384515"/>
            <a:ext cx="1" cy="1351409"/>
          </a:xfrm>
          <a:prstGeom prst="straightConnector1">
            <a:avLst/>
          </a:prstGeom>
          <a:ln w="19050">
            <a:solidFill>
              <a:srgbClr val="C00000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6E7D69FF-BF74-7E48-BD0D-6D51A6D1DA8E}"/>
              </a:ext>
            </a:extLst>
          </p:cNvPr>
          <p:cNvSpPr txBox="1"/>
          <p:nvPr/>
        </p:nvSpPr>
        <p:spPr>
          <a:xfrm>
            <a:off x="7471207" y="6280535"/>
            <a:ext cx="17524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 dirty="0"/>
              <a:t>14,9</a:t>
            </a:r>
          </a:p>
          <a:p>
            <a:pPr algn="ctr"/>
            <a:r>
              <a:rPr lang="sk-SK" dirty="0"/>
              <a:t>Predáme ho</a:t>
            </a:r>
          </a:p>
          <a:p>
            <a:pPr algn="ctr"/>
            <a:r>
              <a:rPr lang="sk-SK" dirty="0"/>
              <a:t>asi za dva týždne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xmlns="" id="{9FF7AAB2-ACA8-214D-BA03-6A793FB9DE14}"/>
              </a:ext>
            </a:extLst>
          </p:cNvPr>
          <p:cNvCxnSpPr>
            <a:cxnSpLocks/>
          </p:cNvCxnSpPr>
          <p:nvPr/>
        </p:nvCxnSpPr>
        <p:spPr>
          <a:xfrm flipV="1">
            <a:off x="5717792" y="6504808"/>
            <a:ext cx="622557" cy="5395"/>
          </a:xfrm>
          <a:prstGeom prst="straightConnector1">
            <a:avLst/>
          </a:prstGeom>
          <a:ln w="1905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ECC350C3-0BB0-5F4E-B297-5FC693A543FC}"/>
              </a:ext>
            </a:extLst>
          </p:cNvPr>
          <p:cNvCxnSpPr>
            <a:cxnSpLocks/>
          </p:cNvCxnSpPr>
          <p:nvPr/>
        </p:nvCxnSpPr>
        <p:spPr>
          <a:xfrm flipV="1">
            <a:off x="7331979" y="6502110"/>
            <a:ext cx="622557" cy="5395"/>
          </a:xfrm>
          <a:prstGeom prst="straightConnector1">
            <a:avLst/>
          </a:prstGeom>
          <a:ln w="1905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xmlns="" id="{F8B61418-3E5E-8C4B-B9E8-88759E077A4E}"/>
              </a:ext>
            </a:extLst>
          </p:cNvPr>
          <p:cNvCxnSpPr>
            <a:cxnSpLocks/>
          </p:cNvCxnSpPr>
          <p:nvPr/>
        </p:nvCxnSpPr>
        <p:spPr>
          <a:xfrm flipV="1">
            <a:off x="5796718" y="3635332"/>
            <a:ext cx="622557" cy="5395"/>
          </a:xfrm>
          <a:prstGeom prst="straightConnector1">
            <a:avLst/>
          </a:prstGeom>
          <a:ln w="1905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33872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Typy úloh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Popisné úlohy - Zhlukovanie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16</a:t>
            </a:fld>
            <a:endParaRPr lang="en-US" dirty="0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Cieľ: Snažíme sa:</a:t>
            </a:r>
          </a:p>
          <a:p>
            <a:pPr lvl="1"/>
            <a:r>
              <a:rPr lang="sk-SK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a) zoskupiť dáta do zhlukov – množín záznamov, ktoré sú navzájom podobné ale odlišujú sa od záznamov ostatných zhlukov</a:t>
            </a:r>
          </a:p>
          <a:p>
            <a:pPr lvl="1"/>
            <a:r>
              <a:rPr lang="sk-SK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b) zrozumiteľne popísať čím sú jednotlivé zhluky charakteristické, resp. čím sa odlišujú od ostatných zhlukov 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sk-SK" sz="1800" b="1" dirty="0">
                <a:latin typeface="Arial" panose="020B0604020202020204" pitchFamily="34" charset="0"/>
                <a:cs typeface="Arial" panose="020B0604020202020204" pitchFamily="34" charset="0"/>
              </a:rPr>
              <a:t>Príklady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Dajú sa naši zákazníci rozdeliť do nejakých charakteristických skupín, ktoré by sa dali využiť pri marketingu?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Dajú sa identifikovať oblasti v meste s podobným využitím pre územné plánovanie?</a:t>
            </a:r>
          </a:p>
          <a:p>
            <a:pPr marL="502920" lvl="1" indent="0">
              <a:buNone/>
            </a:pPr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77529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Typy úloh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Zhlukovanie – Príklad realitnej agentúry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03745" y="7203865"/>
            <a:ext cx="2263140" cy="413808"/>
          </a:xfrm>
        </p:spPr>
        <p:txBody>
          <a:bodyPr/>
          <a:lstStyle/>
          <a:p>
            <a:fld id="{E07A91BD-2D30-4D1B-B388-0538F34CA7E2}" type="slidenum">
              <a:rPr lang="en-US" smtClean="0"/>
              <a:t>17</a:t>
            </a:fld>
            <a:endParaRPr lang="en-US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Ak by sme mali len dva atribúty, napr.: veľkosť úžitkovej plochy a požadovanú cenu, dáta vieme priamo zobraziť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xmlns="" id="{EACC7663-11A6-7947-8AC4-9A6CA29206D7}"/>
              </a:ext>
            </a:extLst>
          </p:cNvPr>
          <p:cNvCxnSpPr>
            <a:cxnSpLocks/>
          </p:cNvCxnSpPr>
          <p:nvPr/>
        </p:nvCxnSpPr>
        <p:spPr>
          <a:xfrm flipV="1">
            <a:off x="2925153" y="2997020"/>
            <a:ext cx="0" cy="391923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xmlns="" id="{0ECBDDC0-340A-AF40-BEB3-EDEDAD84F9BD}"/>
              </a:ext>
            </a:extLst>
          </p:cNvPr>
          <p:cNvCxnSpPr>
            <a:cxnSpLocks/>
          </p:cNvCxnSpPr>
          <p:nvPr/>
        </p:nvCxnSpPr>
        <p:spPr>
          <a:xfrm flipV="1">
            <a:off x="2827520" y="6835886"/>
            <a:ext cx="4403359" cy="1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92BA354-2C00-A54B-B2DA-2304D36FA68F}"/>
              </a:ext>
            </a:extLst>
          </p:cNvPr>
          <p:cNvSpPr txBox="1"/>
          <p:nvPr/>
        </p:nvSpPr>
        <p:spPr>
          <a:xfrm>
            <a:off x="1149027" y="3107715"/>
            <a:ext cx="1587894" cy="324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požadovaná cena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9CEA6A29-2EDA-7146-92E8-AA2E3E6E73FE}"/>
              </a:ext>
            </a:extLst>
          </p:cNvPr>
          <p:cNvSpPr txBox="1"/>
          <p:nvPr/>
        </p:nvSpPr>
        <p:spPr>
          <a:xfrm>
            <a:off x="5005626" y="6879575"/>
            <a:ext cx="2109573" cy="324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veľkosť úžitkovej plochy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44454FF9-8B96-0342-B39A-087D6D5F8A9D}"/>
              </a:ext>
            </a:extLst>
          </p:cNvPr>
          <p:cNvSpPr>
            <a:spLocks noChangeAspect="1"/>
          </p:cNvSpPr>
          <p:nvPr/>
        </p:nvSpPr>
        <p:spPr>
          <a:xfrm>
            <a:off x="4548191" y="4705546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xmlns="" id="{850DDD0F-F588-CC4D-B8C9-4051B045A838}"/>
              </a:ext>
            </a:extLst>
          </p:cNvPr>
          <p:cNvSpPr>
            <a:spLocks noChangeAspect="1"/>
          </p:cNvSpPr>
          <p:nvPr/>
        </p:nvSpPr>
        <p:spPr>
          <a:xfrm>
            <a:off x="4566930" y="5039709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E4B7CCC3-0B53-0E44-826E-A229A4264C2F}"/>
              </a:ext>
            </a:extLst>
          </p:cNvPr>
          <p:cNvSpPr>
            <a:spLocks noChangeAspect="1"/>
          </p:cNvSpPr>
          <p:nvPr/>
        </p:nvSpPr>
        <p:spPr>
          <a:xfrm>
            <a:off x="5017177" y="4926895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EC73DCA2-3682-8542-BE39-83589C6B7EC2}"/>
              </a:ext>
            </a:extLst>
          </p:cNvPr>
          <p:cNvSpPr>
            <a:spLocks noChangeAspect="1"/>
          </p:cNvSpPr>
          <p:nvPr/>
        </p:nvSpPr>
        <p:spPr>
          <a:xfrm>
            <a:off x="5373085" y="5193800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FC438ABA-7E10-8245-B22C-53A43A9DBE39}"/>
              </a:ext>
            </a:extLst>
          </p:cNvPr>
          <p:cNvSpPr>
            <a:spLocks noChangeAspect="1"/>
          </p:cNvSpPr>
          <p:nvPr/>
        </p:nvSpPr>
        <p:spPr>
          <a:xfrm>
            <a:off x="5177751" y="5179151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928FADC4-CEE8-404F-806B-0E668734C4CC}"/>
              </a:ext>
            </a:extLst>
          </p:cNvPr>
          <p:cNvSpPr>
            <a:spLocks noChangeAspect="1"/>
          </p:cNvSpPr>
          <p:nvPr/>
        </p:nvSpPr>
        <p:spPr>
          <a:xfrm>
            <a:off x="5330455" y="4660517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3AA3DAE6-F0D1-F147-8452-27DD1BBC6636}"/>
              </a:ext>
            </a:extLst>
          </p:cNvPr>
          <p:cNvSpPr>
            <a:spLocks noChangeAspect="1"/>
          </p:cNvSpPr>
          <p:nvPr/>
        </p:nvSpPr>
        <p:spPr>
          <a:xfrm>
            <a:off x="5066624" y="5469930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xmlns="" id="{DFE39EE4-7CC1-2E44-AFB8-421A38C98A1E}"/>
              </a:ext>
            </a:extLst>
          </p:cNvPr>
          <p:cNvSpPr>
            <a:spLocks noChangeAspect="1"/>
          </p:cNvSpPr>
          <p:nvPr/>
        </p:nvSpPr>
        <p:spPr>
          <a:xfrm>
            <a:off x="5032095" y="4375940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79869C92-B058-B447-83C5-B1E9DD754C81}"/>
              </a:ext>
            </a:extLst>
          </p:cNvPr>
          <p:cNvSpPr>
            <a:spLocks noChangeAspect="1"/>
          </p:cNvSpPr>
          <p:nvPr/>
        </p:nvSpPr>
        <p:spPr>
          <a:xfrm>
            <a:off x="5549244" y="3138674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F9A2F322-BF4A-BD46-B447-0849596FFE10}"/>
              </a:ext>
            </a:extLst>
          </p:cNvPr>
          <p:cNvSpPr>
            <a:spLocks noChangeAspect="1"/>
          </p:cNvSpPr>
          <p:nvPr/>
        </p:nvSpPr>
        <p:spPr>
          <a:xfrm>
            <a:off x="6004212" y="3114275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xmlns="" id="{286AD06C-EA02-6749-B5EA-08E72A6C1F70}"/>
              </a:ext>
            </a:extLst>
          </p:cNvPr>
          <p:cNvSpPr>
            <a:spLocks noChangeAspect="1"/>
          </p:cNvSpPr>
          <p:nvPr/>
        </p:nvSpPr>
        <p:spPr>
          <a:xfrm>
            <a:off x="5491029" y="3405310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xmlns="" id="{DA14994E-DCBB-8C4E-B2BF-12D204DF86F7}"/>
              </a:ext>
            </a:extLst>
          </p:cNvPr>
          <p:cNvSpPr>
            <a:spLocks noChangeAspect="1"/>
          </p:cNvSpPr>
          <p:nvPr/>
        </p:nvSpPr>
        <p:spPr>
          <a:xfrm>
            <a:off x="5562628" y="3766751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xmlns="" id="{3A98409D-C573-904E-8715-0B9AD987419F}"/>
              </a:ext>
            </a:extLst>
          </p:cNvPr>
          <p:cNvSpPr>
            <a:spLocks noChangeAspect="1"/>
          </p:cNvSpPr>
          <p:nvPr/>
        </p:nvSpPr>
        <p:spPr>
          <a:xfrm>
            <a:off x="5923924" y="3451177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xmlns="" id="{31934678-E868-9E4E-B155-06B01D6A900D}"/>
              </a:ext>
            </a:extLst>
          </p:cNvPr>
          <p:cNvSpPr>
            <a:spLocks noChangeAspect="1"/>
          </p:cNvSpPr>
          <p:nvPr/>
        </p:nvSpPr>
        <p:spPr>
          <a:xfrm>
            <a:off x="5923924" y="3904958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xmlns="" id="{55185C28-062F-0F47-9278-5D84862CDB8B}"/>
              </a:ext>
            </a:extLst>
          </p:cNvPr>
          <p:cNvSpPr>
            <a:spLocks noChangeAspect="1"/>
          </p:cNvSpPr>
          <p:nvPr/>
        </p:nvSpPr>
        <p:spPr>
          <a:xfrm>
            <a:off x="6332504" y="3699124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xmlns="" id="{33DB01E5-D1A1-2E4D-9875-C12F81E00206}"/>
              </a:ext>
            </a:extLst>
          </p:cNvPr>
          <p:cNvSpPr>
            <a:spLocks noChangeAspect="1"/>
          </p:cNvSpPr>
          <p:nvPr/>
        </p:nvSpPr>
        <p:spPr>
          <a:xfrm>
            <a:off x="6493078" y="3138674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xmlns="" id="{10BE3F60-5892-4D4F-B6CA-B880B7CB7521}"/>
              </a:ext>
            </a:extLst>
          </p:cNvPr>
          <p:cNvSpPr>
            <a:spLocks noChangeAspect="1"/>
          </p:cNvSpPr>
          <p:nvPr/>
        </p:nvSpPr>
        <p:spPr>
          <a:xfrm>
            <a:off x="6805522" y="3662445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4873888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xmlns="" id="{AA9739B7-F674-EC4C-A52A-9E4EAE5D6B29}"/>
              </a:ext>
            </a:extLst>
          </p:cNvPr>
          <p:cNvSpPr/>
          <p:nvPr/>
        </p:nvSpPr>
        <p:spPr>
          <a:xfrm>
            <a:off x="5073378" y="2723177"/>
            <a:ext cx="2211807" cy="1609075"/>
          </a:xfrm>
          <a:prstGeom prst="ellipse">
            <a:avLst/>
          </a:prstGeom>
          <a:solidFill>
            <a:srgbClr val="00B05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xmlns="" id="{CDF1C6F8-81A0-E249-A602-4A0AAE469B0B}"/>
              </a:ext>
            </a:extLst>
          </p:cNvPr>
          <p:cNvSpPr/>
          <p:nvPr/>
        </p:nvSpPr>
        <p:spPr>
          <a:xfrm>
            <a:off x="4243828" y="4027657"/>
            <a:ext cx="1659099" cy="1869433"/>
          </a:xfrm>
          <a:prstGeom prst="ellipse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Typy úloh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Zhlukovanie – Príklad realitnej agentúry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03745" y="7203865"/>
            <a:ext cx="2263140" cy="413808"/>
          </a:xfrm>
        </p:spPr>
        <p:txBody>
          <a:bodyPr/>
          <a:lstStyle/>
          <a:p>
            <a:fld id="{E07A91BD-2D30-4D1B-B388-0538F34CA7E2}" type="slidenum">
              <a:rPr lang="en-US" smtClean="0"/>
              <a:t>18</a:t>
            </a:fld>
            <a:endParaRPr lang="en-US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Zhlukovanie nám zaradí príklady do jednotlivých zhlukov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15CD2044-732D-C049-B1F5-D8C47DB16F3D}"/>
              </a:ext>
            </a:extLst>
          </p:cNvPr>
          <p:cNvSpPr txBox="1"/>
          <p:nvPr/>
        </p:nvSpPr>
        <p:spPr>
          <a:xfrm>
            <a:off x="4623131" y="5937687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Zhluk 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9268C0DA-10BF-7447-9110-90C9EECECA86}"/>
              </a:ext>
            </a:extLst>
          </p:cNvPr>
          <p:cNvSpPr txBox="1"/>
          <p:nvPr/>
        </p:nvSpPr>
        <p:spPr>
          <a:xfrm>
            <a:off x="5747912" y="2352529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Zhluk 2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xmlns="" id="{DEC88F37-84FF-0742-8D16-B1765114149E}"/>
              </a:ext>
            </a:extLst>
          </p:cNvPr>
          <p:cNvCxnSpPr>
            <a:cxnSpLocks/>
          </p:cNvCxnSpPr>
          <p:nvPr/>
        </p:nvCxnSpPr>
        <p:spPr>
          <a:xfrm flipV="1">
            <a:off x="2925153" y="2997020"/>
            <a:ext cx="0" cy="391923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427EB340-8945-9C42-A8DB-AA874189C5F4}"/>
              </a:ext>
            </a:extLst>
          </p:cNvPr>
          <p:cNvCxnSpPr>
            <a:cxnSpLocks/>
          </p:cNvCxnSpPr>
          <p:nvPr/>
        </p:nvCxnSpPr>
        <p:spPr>
          <a:xfrm flipV="1">
            <a:off x="2827520" y="6835886"/>
            <a:ext cx="4403359" cy="1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A1168845-7A93-2B4E-9C85-544C8FEA94B8}"/>
              </a:ext>
            </a:extLst>
          </p:cNvPr>
          <p:cNvSpPr txBox="1"/>
          <p:nvPr/>
        </p:nvSpPr>
        <p:spPr>
          <a:xfrm>
            <a:off x="1149027" y="3107715"/>
            <a:ext cx="1587894" cy="324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požadovaná cena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2269ADEE-1EF0-5C47-947D-93CB457D18A5}"/>
              </a:ext>
            </a:extLst>
          </p:cNvPr>
          <p:cNvSpPr txBox="1"/>
          <p:nvPr/>
        </p:nvSpPr>
        <p:spPr>
          <a:xfrm>
            <a:off x="5005626" y="6879575"/>
            <a:ext cx="2109573" cy="324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veľkosť úžitkovej plochy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xmlns="" id="{D0668287-AD27-8546-AF10-02E93046B956}"/>
              </a:ext>
            </a:extLst>
          </p:cNvPr>
          <p:cNvSpPr>
            <a:spLocks noChangeAspect="1"/>
          </p:cNvSpPr>
          <p:nvPr/>
        </p:nvSpPr>
        <p:spPr>
          <a:xfrm>
            <a:off x="4548191" y="4705546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xmlns="" id="{C0672CCC-AD6C-A644-A80E-225F1D86A50E}"/>
              </a:ext>
            </a:extLst>
          </p:cNvPr>
          <p:cNvSpPr>
            <a:spLocks noChangeAspect="1"/>
          </p:cNvSpPr>
          <p:nvPr/>
        </p:nvSpPr>
        <p:spPr>
          <a:xfrm>
            <a:off x="4566930" y="5039709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xmlns="" id="{FA628D17-D2F0-CA4B-8F2D-35A215BC0FEB}"/>
              </a:ext>
            </a:extLst>
          </p:cNvPr>
          <p:cNvSpPr>
            <a:spLocks noChangeAspect="1"/>
          </p:cNvSpPr>
          <p:nvPr/>
        </p:nvSpPr>
        <p:spPr>
          <a:xfrm>
            <a:off x="5017177" y="4926895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xmlns="" id="{E3B882B2-5086-BF4F-B3DF-460365316648}"/>
              </a:ext>
            </a:extLst>
          </p:cNvPr>
          <p:cNvSpPr>
            <a:spLocks noChangeAspect="1"/>
          </p:cNvSpPr>
          <p:nvPr/>
        </p:nvSpPr>
        <p:spPr>
          <a:xfrm>
            <a:off x="5373085" y="5193800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xmlns="" id="{2042FDB8-BFD9-B34B-A3E9-9E49D1B2645C}"/>
              </a:ext>
            </a:extLst>
          </p:cNvPr>
          <p:cNvSpPr>
            <a:spLocks noChangeAspect="1"/>
          </p:cNvSpPr>
          <p:nvPr/>
        </p:nvSpPr>
        <p:spPr>
          <a:xfrm>
            <a:off x="5177751" y="5179151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xmlns="" id="{E7EFEFD9-506F-5549-9B37-F2C47F0AFB26}"/>
              </a:ext>
            </a:extLst>
          </p:cNvPr>
          <p:cNvSpPr>
            <a:spLocks noChangeAspect="1"/>
          </p:cNvSpPr>
          <p:nvPr/>
        </p:nvSpPr>
        <p:spPr>
          <a:xfrm>
            <a:off x="5330455" y="4660517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xmlns="" id="{BD713E80-B17A-DB4C-BE4E-02FB3A18977B}"/>
              </a:ext>
            </a:extLst>
          </p:cNvPr>
          <p:cNvSpPr>
            <a:spLocks noChangeAspect="1"/>
          </p:cNvSpPr>
          <p:nvPr/>
        </p:nvSpPr>
        <p:spPr>
          <a:xfrm>
            <a:off x="5066624" y="5469930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xmlns="" id="{F3E7631B-AAEC-C34A-8179-62413456DD57}"/>
              </a:ext>
            </a:extLst>
          </p:cNvPr>
          <p:cNvSpPr>
            <a:spLocks noChangeAspect="1"/>
          </p:cNvSpPr>
          <p:nvPr/>
        </p:nvSpPr>
        <p:spPr>
          <a:xfrm>
            <a:off x="5032095" y="4375940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xmlns="" id="{0FEAF52A-B554-F142-8C70-567226FD0AA7}"/>
              </a:ext>
            </a:extLst>
          </p:cNvPr>
          <p:cNvSpPr>
            <a:spLocks noChangeAspect="1"/>
          </p:cNvSpPr>
          <p:nvPr/>
        </p:nvSpPr>
        <p:spPr>
          <a:xfrm>
            <a:off x="5549244" y="3138674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xmlns="" id="{3AF45376-C86D-E24A-85C8-18ED4BF32D78}"/>
              </a:ext>
            </a:extLst>
          </p:cNvPr>
          <p:cNvSpPr>
            <a:spLocks noChangeAspect="1"/>
          </p:cNvSpPr>
          <p:nvPr/>
        </p:nvSpPr>
        <p:spPr>
          <a:xfrm>
            <a:off x="6004212" y="3114275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xmlns="" id="{C0E93C76-E05C-4B42-BA53-5C18D0BFE8DB}"/>
              </a:ext>
            </a:extLst>
          </p:cNvPr>
          <p:cNvSpPr>
            <a:spLocks noChangeAspect="1"/>
          </p:cNvSpPr>
          <p:nvPr/>
        </p:nvSpPr>
        <p:spPr>
          <a:xfrm>
            <a:off x="5491029" y="3405310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xmlns="" id="{910A057C-F0BA-F548-A7F9-453451D0E53A}"/>
              </a:ext>
            </a:extLst>
          </p:cNvPr>
          <p:cNvSpPr>
            <a:spLocks noChangeAspect="1"/>
          </p:cNvSpPr>
          <p:nvPr/>
        </p:nvSpPr>
        <p:spPr>
          <a:xfrm>
            <a:off x="5562628" y="3766751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xmlns="" id="{A4C698E3-EAB2-7D4D-A0FC-08E6E7E302BA}"/>
              </a:ext>
            </a:extLst>
          </p:cNvPr>
          <p:cNvSpPr>
            <a:spLocks noChangeAspect="1"/>
          </p:cNvSpPr>
          <p:nvPr/>
        </p:nvSpPr>
        <p:spPr>
          <a:xfrm>
            <a:off x="5923924" y="3451177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xmlns="" id="{4B162B90-9251-104C-9FFB-69918214370C}"/>
              </a:ext>
            </a:extLst>
          </p:cNvPr>
          <p:cNvSpPr>
            <a:spLocks noChangeAspect="1"/>
          </p:cNvSpPr>
          <p:nvPr/>
        </p:nvSpPr>
        <p:spPr>
          <a:xfrm>
            <a:off x="5923924" y="3904958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xmlns="" id="{E3BB2797-33E1-3B41-A52D-CE04F80837E7}"/>
              </a:ext>
            </a:extLst>
          </p:cNvPr>
          <p:cNvSpPr>
            <a:spLocks noChangeAspect="1"/>
          </p:cNvSpPr>
          <p:nvPr/>
        </p:nvSpPr>
        <p:spPr>
          <a:xfrm>
            <a:off x="6332504" y="3699124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xmlns="" id="{B44773BC-31E2-A440-B70F-93E6337FA7E0}"/>
              </a:ext>
            </a:extLst>
          </p:cNvPr>
          <p:cNvSpPr>
            <a:spLocks noChangeAspect="1"/>
          </p:cNvSpPr>
          <p:nvPr/>
        </p:nvSpPr>
        <p:spPr>
          <a:xfrm>
            <a:off x="6493078" y="3138674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xmlns="" id="{B8318254-983F-D141-B97E-DD30D0964C2E}"/>
              </a:ext>
            </a:extLst>
          </p:cNvPr>
          <p:cNvSpPr>
            <a:spLocks noChangeAspect="1"/>
          </p:cNvSpPr>
          <p:nvPr/>
        </p:nvSpPr>
        <p:spPr>
          <a:xfrm>
            <a:off x="6805522" y="3662445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3417263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19</a:t>
            </a:fld>
            <a:endParaRPr lang="en-US"/>
          </a:p>
        </p:txBody>
      </p:sp>
      <p:graphicFrame>
        <p:nvGraphicFramePr>
          <p:cNvPr id="3" name="Tabuľka 2">
            <a:extLst>
              <a:ext uri="{FF2B5EF4-FFF2-40B4-BE49-F238E27FC236}">
                <a16:creationId xmlns:a16="http://schemas.microsoft.com/office/drawing/2014/main" xmlns="" id="{9CF5D85F-F232-40AE-9C45-FE87C404B2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67884"/>
              </p:ext>
            </p:extLst>
          </p:nvPr>
        </p:nvGraphicFramePr>
        <p:xfrm>
          <a:off x="940260" y="3198075"/>
          <a:ext cx="4237999" cy="251663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745375">
                  <a:extLst>
                    <a:ext uri="{9D8B030D-6E8A-4147-A177-3AD203B41FA5}">
                      <a16:colId xmlns:a16="http://schemas.microsoft.com/office/drawing/2014/main" xmlns="" val="2101485290"/>
                    </a:ext>
                  </a:extLst>
                </a:gridCol>
                <a:gridCol w="1025236">
                  <a:extLst>
                    <a:ext uri="{9D8B030D-6E8A-4147-A177-3AD203B41FA5}">
                      <a16:colId xmlns:a16="http://schemas.microsoft.com/office/drawing/2014/main" xmlns="" val="1202467465"/>
                    </a:ext>
                  </a:extLst>
                </a:gridCol>
                <a:gridCol w="1420783">
                  <a:extLst>
                    <a:ext uri="{9D8B030D-6E8A-4147-A177-3AD203B41FA5}">
                      <a16:colId xmlns:a16="http://schemas.microsoft.com/office/drawing/2014/main" xmlns="" val="1714836067"/>
                    </a:ext>
                  </a:extLst>
                </a:gridCol>
                <a:gridCol w="1046605">
                  <a:extLst>
                    <a:ext uri="{9D8B030D-6E8A-4147-A177-3AD203B41FA5}">
                      <a16:colId xmlns:a16="http://schemas.microsoft.com/office/drawing/2014/main" xmlns="" val="15444947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Počet izieb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Úžitková plocha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Požadovaná cena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Typ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7542016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64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70 000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Byt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41583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82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142 000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 err="1"/>
                        <a:t>Rad.dom</a:t>
                      </a:r>
                      <a:endParaRPr lang="sk-SK" sz="1800" dirty="0"/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60827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36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64 000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Byt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465532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96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190 000 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Dom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60550121"/>
                  </a:ext>
                </a:extLst>
              </a:tr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sk-SK" dirty="0"/>
                        <a:t>. . .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sk-S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853455407"/>
                  </a:ext>
                </a:extLst>
              </a:tr>
            </a:tbl>
          </a:graphicData>
        </a:graphic>
      </p:graphicFrame>
      <p:sp>
        <p:nvSpPr>
          <p:cNvPr id="6" name="CasellaDiTesto 15">
            <a:extLst>
              <a:ext uri="{FF2B5EF4-FFF2-40B4-BE49-F238E27FC236}">
                <a16:creationId xmlns:a16="http://schemas.microsoft.com/office/drawing/2014/main" xmlns="" id="{DD65F914-3429-A34E-80DD-BE8820F45FBD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Typy úloh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Zhlukovanie – Príklad realitnej agentúry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5A33119A-FE7A-E943-8E5D-BDD4D4FE1F42}"/>
              </a:ext>
            </a:extLst>
          </p:cNvPr>
          <p:cNvSpPr txBox="1"/>
          <p:nvPr/>
        </p:nvSpPr>
        <p:spPr>
          <a:xfrm>
            <a:off x="2349770" y="2702458"/>
            <a:ext cx="1418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Vstupné dáta</a:t>
            </a:r>
          </a:p>
        </p:txBody>
      </p:sp>
      <p:pic>
        <p:nvPicPr>
          <p:cNvPr id="16" name="Graphic 15" descr="Gears">
            <a:extLst>
              <a:ext uri="{FF2B5EF4-FFF2-40B4-BE49-F238E27FC236}">
                <a16:creationId xmlns:a16="http://schemas.microsoft.com/office/drawing/2014/main" xmlns="" id="{6D0989A5-3325-B441-8E04-2C3F725C44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6123106" y="3999191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07499EBB-833F-1547-BFEA-048333936B4B}"/>
              </a:ext>
            </a:extLst>
          </p:cNvPr>
          <p:cNvSpPr txBox="1"/>
          <p:nvPr/>
        </p:nvSpPr>
        <p:spPr>
          <a:xfrm>
            <a:off x="5400015" y="4770719"/>
            <a:ext cx="2360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Algoritmus zhlukovania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xmlns="" id="{F19B2F83-BCB2-394E-BC2F-4400540D0809}"/>
              </a:ext>
            </a:extLst>
          </p:cNvPr>
          <p:cNvCxnSpPr>
            <a:cxnSpLocks/>
            <a:stCxn id="3" idx="3"/>
            <a:endCxn id="16" idx="1"/>
          </p:cNvCxnSpPr>
          <p:nvPr/>
        </p:nvCxnSpPr>
        <p:spPr>
          <a:xfrm>
            <a:off x="5178259" y="4456391"/>
            <a:ext cx="944847" cy="0"/>
          </a:xfrm>
          <a:prstGeom prst="straightConnector1">
            <a:avLst/>
          </a:prstGeom>
          <a:ln w="1905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xmlns="" id="{896C8735-CD3C-6D44-A00C-0B3852149E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9180742"/>
              </p:ext>
            </p:extLst>
          </p:nvPr>
        </p:nvGraphicFramePr>
        <p:xfrm>
          <a:off x="7867541" y="3220427"/>
          <a:ext cx="1046605" cy="249428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046605">
                  <a:extLst>
                    <a:ext uri="{9D8B030D-6E8A-4147-A177-3AD203B41FA5}">
                      <a16:colId xmlns:a16="http://schemas.microsoft.com/office/drawing/2014/main" xmlns="" val="3509828049"/>
                    </a:ext>
                  </a:extLst>
                </a:gridCol>
              </a:tblGrid>
              <a:tr h="188741">
                <a:tc>
                  <a:txBody>
                    <a:bodyPr/>
                    <a:lstStyle/>
                    <a:p>
                      <a:r>
                        <a:rPr lang="sk-SK" sz="1800" dirty="0"/>
                        <a:t>Zhluk</a:t>
                      </a:r>
                    </a:p>
                    <a:p>
                      <a:endParaRPr lang="sk-SK" sz="1800" dirty="0"/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808762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zhluk1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2462909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zhluk2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8661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zhluk1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013226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zhluk2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50961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. . .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92373494"/>
                  </a:ext>
                </a:extLst>
              </a:tr>
            </a:tbl>
          </a:graphicData>
        </a:graphic>
      </p:graphicFrame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xmlns="" id="{3671EF9C-2589-DF4B-AC60-F799F9C4854D}"/>
              </a:ext>
            </a:extLst>
          </p:cNvPr>
          <p:cNvCxnSpPr>
            <a:cxnSpLocks/>
          </p:cNvCxnSpPr>
          <p:nvPr/>
        </p:nvCxnSpPr>
        <p:spPr>
          <a:xfrm>
            <a:off x="6922694" y="4456391"/>
            <a:ext cx="944847" cy="0"/>
          </a:xfrm>
          <a:prstGeom prst="straightConnector1">
            <a:avLst/>
          </a:prstGeom>
          <a:ln w="1905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5069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Dáta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Dáta, Príklady, Atribúty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2</a:t>
            </a:fld>
            <a:endParaRPr lang="en-US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Dátová tabuľka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Najjednoduchšia forma dát, ktorá popisuje entity jedného typu (napr. záznamy o osobách, firmách, meraniach, atď.)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Riadky sú záznamy pre jednotlivé entity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Stĺpce popisujú pre každú entitu ich vlastnosti</a:t>
            </a:r>
          </a:p>
          <a:p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Riadky tabuľky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Príklady</a:t>
            </a:r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Inštancie, n-</a:t>
            </a:r>
            <a:r>
              <a:rPr lang="sk-SK" sz="1800" dirty="0" err="1">
                <a:latin typeface="Arial" panose="020B0604020202020204" pitchFamily="34" charset="0"/>
                <a:cs typeface="Arial" panose="020B0604020202020204" pitchFamily="34" charset="0"/>
              </a:rPr>
              <a:t>tice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, vektory príznakov</a:t>
            </a:r>
          </a:p>
          <a:p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Stĺpce tabuľky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Atribúty</a:t>
            </a:r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Príznaky, dimenzie</a:t>
            </a:r>
          </a:p>
          <a:p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Dátová množina 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– množina príkladov, v najjednoduchšej forme môže byť reprezentovaná dátovou tabuľkou</a:t>
            </a:r>
          </a:p>
        </p:txBody>
      </p:sp>
    </p:spTree>
    <p:extLst>
      <p:ext uri="{BB962C8B-B14F-4D97-AF65-F5344CB8AC3E}">
        <p14:creationId xmlns:p14="http://schemas.microsoft.com/office/powerpoint/2010/main" val="8887868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Typy úloh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Zhlukovanie – Príklad realitnej agentúry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03745" y="7203865"/>
            <a:ext cx="2263140" cy="413808"/>
          </a:xfrm>
        </p:spPr>
        <p:txBody>
          <a:bodyPr/>
          <a:lstStyle/>
          <a:p>
            <a:fld id="{E07A91BD-2D30-4D1B-B388-0538F34CA7E2}" type="slidenum">
              <a:rPr lang="en-US" smtClean="0"/>
              <a:t>20</a:t>
            </a:fld>
            <a:endParaRPr lang="en-US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Pri menšom počte atribútov môžeme zhluky popísať napr. základnými štatistikami a zobraziť ich graficky</a:t>
            </a: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Pri zložitejších vzťahoch s viacerými atribútmi môžeme použiť metódy, ktoré nám priamo vygenerujú pre zhluky pravidlá so zložitejšími podmienkami, napr.: </a:t>
            </a:r>
            <a:r>
              <a:rPr lang="sk-SK" sz="1800" b="1" dirty="0">
                <a:latin typeface="Arial" panose="020B0604020202020204" pitchFamily="34" charset="0"/>
                <a:cs typeface="Arial" panose="020B0604020202020204" pitchFamily="34" charset="0"/>
              </a:rPr>
              <a:t>ak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požadovaná cena &lt; 70 000 a počet izieb &gt; 3 a typ = byt </a:t>
            </a:r>
            <a:r>
              <a:rPr lang="sk-SK" sz="1800" b="1" dirty="0">
                <a:latin typeface="Arial" panose="020B0604020202020204" pitchFamily="34" charset="0"/>
                <a:cs typeface="Arial" panose="020B0604020202020204" pitchFamily="34" charset="0"/>
              </a:rPr>
              <a:t>potom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zhluk 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F6C31F5B-35E4-764C-A084-D671FC6FAEC4}"/>
              </a:ext>
            </a:extLst>
          </p:cNvPr>
          <p:cNvSpPr txBox="1"/>
          <p:nvPr/>
        </p:nvSpPr>
        <p:spPr>
          <a:xfrm>
            <a:off x="2488669" y="5518026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Zhluk 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E5FF048-4B28-6F46-B38C-3108377C864D}"/>
              </a:ext>
            </a:extLst>
          </p:cNvPr>
          <p:cNvSpPr txBox="1"/>
          <p:nvPr/>
        </p:nvSpPr>
        <p:spPr>
          <a:xfrm>
            <a:off x="1234255" y="4480463"/>
            <a:ext cx="16857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 dirty="0"/>
              <a:t>priemerná</a:t>
            </a:r>
          </a:p>
          <a:p>
            <a:pPr algn="ctr"/>
            <a:r>
              <a:rPr lang="sk-SK" dirty="0"/>
              <a:t>veľkosť</a:t>
            </a:r>
          </a:p>
          <a:p>
            <a:pPr algn="ctr"/>
            <a:r>
              <a:rPr lang="sk-SK" dirty="0"/>
              <a:t>úžitkovej plochy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3F08B32D-C7F3-3E44-B85F-DE00D8CD08BE}"/>
              </a:ext>
            </a:extLst>
          </p:cNvPr>
          <p:cNvSpPr txBox="1"/>
          <p:nvPr/>
        </p:nvSpPr>
        <p:spPr>
          <a:xfrm>
            <a:off x="2930548" y="4485290"/>
            <a:ext cx="13099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 dirty="0"/>
              <a:t>priemerná</a:t>
            </a:r>
          </a:p>
          <a:p>
            <a:pPr algn="ctr"/>
            <a:r>
              <a:rPr lang="sk-SK" dirty="0"/>
              <a:t>požadovaná</a:t>
            </a:r>
          </a:p>
          <a:p>
            <a:pPr algn="ctr"/>
            <a:r>
              <a:rPr lang="sk-SK" dirty="0"/>
              <a:t>cena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CB24D9D0-4C8F-4B40-8300-F6AFDBEF6209}"/>
              </a:ext>
            </a:extLst>
          </p:cNvPr>
          <p:cNvSpPr/>
          <p:nvPr/>
        </p:nvSpPr>
        <p:spPr>
          <a:xfrm>
            <a:off x="1786689" y="3442899"/>
            <a:ext cx="580913" cy="923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23FB6CB0-E59A-A348-83E4-3041DF129E74}"/>
              </a:ext>
            </a:extLst>
          </p:cNvPr>
          <p:cNvSpPr/>
          <p:nvPr/>
        </p:nvSpPr>
        <p:spPr>
          <a:xfrm>
            <a:off x="3295046" y="3173730"/>
            <a:ext cx="580913" cy="11973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32EC30F9-901B-214E-8127-EE4B49A89907}"/>
              </a:ext>
            </a:extLst>
          </p:cNvPr>
          <p:cNvSpPr txBox="1"/>
          <p:nvPr/>
        </p:nvSpPr>
        <p:spPr>
          <a:xfrm>
            <a:off x="6402504" y="5518026"/>
            <a:ext cx="862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Zhluk 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D938F2A0-93C1-C04C-BF2E-301CF5BA15FC}"/>
              </a:ext>
            </a:extLst>
          </p:cNvPr>
          <p:cNvSpPr txBox="1"/>
          <p:nvPr/>
        </p:nvSpPr>
        <p:spPr>
          <a:xfrm>
            <a:off x="5148090" y="4480463"/>
            <a:ext cx="16857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 dirty="0"/>
              <a:t>priemerná</a:t>
            </a:r>
          </a:p>
          <a:p>
            <a:pPr algn="ctr"/>
            <a:r>
              <a:rPr lang="sk-SK" dirty="0"/>
              <a:t>veľkosť</a:t>
            </a:r>
          </a:p>
          <a:p>
            <a:pPr algn="ctr"/>
            <a:r>
              <a:rPr lang="sk-SK" dirty="0"/>
              <a:t>úžitkovej plochy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ABE46EEB-6308-004B-A983-329570E304D4}"/>
              </a:ext>
            </a:extLst>
          </p:cNvPr>
          <p:cNvSpPr txBox="1"/>
          <p:nvPr/>
        </p:nvSpPr>
        <p:spPr>
          <a:xfrm>
            <a:off x="6817925" y="4480463"/>
            <a:ext cx="13099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 dirty="0"/>
              <a:t>priemerná</a:t>
            </a:r>
          </a:p>
          <a:p>
            <a:pPr algn="ctr"/>
            <a:r>
              <a:rPr lang="sk-SK" dirty="0"/>
              <a:t>požadovaná</a:t>
            </a:r>
          </a:p>
          <a:p>
            <a:pPr algn="ctr"/>
            <a:r>
              <a:rPr lang="sk-SK" dirty="0"/>
              <a:t>cena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481042BE-C48A-1242-8050-F9F747B429CB}"/>
              </a:ext>
            </a:extLst>
          </p:cNvPr>
          <p:cNvSpPr/>
          <p:nvPr/>
        </p:nvSpPr>
        <p:spPr>
          <a:xfrm>
            <a:off x="5700524" y="2469656"/>
            <a:ext cx="580913" cy="189657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06CE251B-520D-5E4D-B2C0-E76412A2B1E8}"/>
              </a:ext>
            </a:extLst>
          </p:cNvPr>
          <p:cNvSpPr/>
          <p:nvPr/>
        </p:nvSpPr>
        <p:spPr>
          <a:xfrm>
            <a:off x="7182423" y="2598747"/>
            <a:ext cx="580913" cy="176748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456588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Typy úloh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Popisné úlohy – Detekcia anomálií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21</a:t>
            </a:fld>
            <a:endParaRPr lang="en-US" dirty="0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Cieľ: Snažíme sa:</a:t>
            </a:r>
          </a:p>
          <a:p>
            <a:pPr lvl="1"/>
            <a:r>
              <a:rPr lang="sk-SK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a) nájsť v dátach prípady, ktoré sa výrazne odlišujú od ostatných záznamov</a:t>
            </a:r>
          </a:p>
          <a:p>
            <a:pPr lvl="1"/>
            <a:r>
              <a:rPr lang="sk-SK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b) zrozumiteľne popísať čím sa odlišujú 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sk-SK" sz="1800" b="1" dirty="0">
                <a:latin typeface="Arial" panose="020B0604020202020204" pitchFamily="34" charset="0"/>
                <a:cs typeface="Arial" panose="020B0604020202020204" pitchFamily="34" charset="0"/>
              </a:rPr>
              <a:t>Príklady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Detekcia neautorizovaného použitia kreditnej karty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Detekcia porúch zariadení</a:t>
            </a:r>
          </a:p>
          <a:p>
            <a:pPr marL="502920" lvl="1" indent="0">
              <a:buNone/>
            </a:pPr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5976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Typy úloh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Detekcia anomálií – Príklad realitnej agentúry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103745" y="7203865"/>
            <a:ext cx="2263140" cy="413808"/>
          </a:xfrm>
        </p:spPr>
        <p:txBody>
          <a:bodyPr/>
          <a:lstStyle/>
          <a:p>
            <a:fld id="{E07A91BD-2D30-4D1B-B388-0538F34CA7E2}" type="slidenum">
              <a:rPr lang="en-US" smtClean="0"/>
              <a:t>22</a:t>
            </a:fld>
            <a:endParaRPr lang="en-US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xmlns="" id="{CEF169C9-1F2F-DE49-A7C4-F3EE9C5C560F}"/>
              </a:ext>
            </a:extLst>
          </p:cNvPr>
          <p:cNvCxnSpPr>
            <a:cxnSpLocks/>
          </p:cNvCxnSpPr>
          <p:nvPr/>
        </p:nvCxnSpPr>
        <p:spPr>
          <a:xfrm flipV="1">
            <a:off x="2925153" y="2997020"/>
            <a:ext cx="0" cy="3919233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xmlns="" id="{E72CDB79-6143-704C-82C4-3D15CB43F6B3}"/>
              </a:ext>
            </a:extLst>
          </p:cNvPr>
          <p:cNvCxnSpPr>
            <a:cxnSpLocks/>
          </p:cNvCxnSpPr>
          <p:nvPr/>
        </p:nvCxnSpPr>
        <p:spPr>
          <a:xfrm flipV="1">
            <a:off x="2827520" y="6835886"/>
            <a:ext cx="4403359" cy="1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488D0081-FB00-2340-84A1-45D6E307DD6A}"/>
              </a:ext>
            </a:extLst>
          </p:cNvPr>
          <p:cNvSpPr txBox="1"/>
          <p:nvPr/>
        </p:nvSpPr>
        <p:spPr>
          <a:xfrm>
            <a:off x="1149027" y="3107715"/>
            <a:ext cx="1587894" cy="324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požadovaná cena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217907A7-AD24-E844-9DB5-B14767F1187A}"/>
              </a:ext>
            </a:extLst>
          </p:cNvPr>
          <p:cNvSpPr txBox="1"/>
          <p:nvPr/>
        </p:nvSpPr>
        <p:spPr>
          <a:xfrm>
            <a:off x="5005626" y="6879575"/>
            <a:ext cx="2109573" cy="3242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veľkosť úžitkovej plochy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xmlns="" id="{B2F97786-D101-AE4B-9572-07B183FE7C5E}"/>
              </a:ext>
            </a:extLst>
          </p:cNvPr>
          <p:cNvSpPr>
            <a:spLocks noChangeAspect="1"/>
          </p:cNvSpPr>
          <p:nvPr/>
        </p:nvSpPr>
        <p:spPr>
          <a:xfrm>
            <a:off x="4548191" y="4705546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xmlns="" id="{D95A598B-73FF-8F4D-BE57-DB4A27B6F5B4}"/>
              </a:ext>
            </a:extLst>
          </p:cNvPr>
          <p:cNvSpPr>
            <a:spLocks noChangeAspect="1"/>
          </p:cNvSpPr>
          <p:nvPr/>
        </p:nvSpPr>
        <p:spPr>
          <a:xfrm>
            <a:off x="4566930" y="5039709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xmlns="" id="{F76AB024-9357-3643-A097-59F2FAB66A7A}"/>
              </a:ext>
            </a:extLst>
          </p:cNvPr>
          <p:cNvSpPr>
            <a:spLocks noChangeAspect="1"/>
          </p:cNvSpPr>
          <p:nvPr/>
        </p:nvSpPr>
        <p:spPr>
          <a:xfrm>
            <a:off x="5017177" y="4926895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xmlns="" id="{82317391-A866-324C-A6B1-C84652F862FF}"/>
              </a:ext>
            </a:extLst>
          </p:cNvPr>
          <p:cNvSpPr>
            <a:spLocks noChangeAspect="1"/>
          </p:cNvSpPr>
          <p:nvPr/>
        </p:nvSpPr>
        <p:spPr>
          <a:xfrm>
            <a:off x="5373085" y="5193800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xmlns="" id="{C2CB8DAB-EA7E-5346-9DE3-8CC439A0B703}"/>
              </a:ext>
            </a:extLst>
          </p:cNvPr>
          <p:cNvSpPr>
            <a:spLocks noChangeAspect="1"/>
          </p:cNvSpPr>
          <p:nvPr/>
        </p:nvSpPr>
        <p:spPr>
          <a:xfrm>
            <a:off x="5177751" y="5179151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xmlns="" id="{BE7C8A6E-395D-F44E-835D-9D6F3515EDFC}"/>
              </a:ext>
            </a:extLst>
          </p:cNvPr>
          <p:cNvSpPr>
            <a:spLocks noChangeAspect="1"/>
          </p:cNvSpPr>
          <p:nvPr/>
        </p:nvSpPr>
        <p:spPr>
          <a:xfrm>
            <a:off x="5330455" y="4660517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xmlns="" id="{1EE820CF-C151-104F-ADD2-E0A9229348EC}"/>
              </a:ext>
            </a:extLst>
          </p:cNvPr>
          <p:cNvSpPr>
            <a:spLocks noChangeAspect="1"/>
          </p:cNvSpPr>
          <p:nvPr/>
        </p:nvSpPr>
        <p:spPr>
          <a:xfrm>
            <a:off x="5066624" y="5469930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xmlns="" id="{02003353-BE72-A440-BE28-CA023F12CBCC}"/>
              </a:ext>
            </a:extLst>
          </p:cNvPr>
          <p:cNvSpPr>
            <a:spLocks noChangeAspect="1"/>
          </p:cNvSpPr>
          <p:nvPr/>
        </p:nvSpPr>
        <p:spPr>
          <a:xfrm>
            <a:off x="5032095" y="4375940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xmlns="" id="{19858018-B89A-6A44-95BF-C67DC0CC14A0}"/>
              </a:ext>
            </a:extLst>
          </p:cNvPr>
          <p:cNvSpPr>
            <a:spLocks noChangeAspect="1"/>
          </p:cNvSpPr>
          <p:nvPr/>
        </p:nvSpPr>
        <p:spPr>
          <a:xfrm>
            <a:off x="5549244" y="3138674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xmlns="" id="{8DF8D409-FDAA-8C41-BA9C-0DB2A83A0B04}"/>
              </a:ext>
            </a:extLst>
          </p:cNvPr>
          <p:cNvSpPr>
            <a:spLocks noChangeAspect="1"/>
          </p:cNvSpPr>
          <p:nvPr/>
        </p:nvSpPr>
        <p:spPr>
          <a:xfrm>
            <a:off x="6004212" y="3114275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xmlns="" id="{20AE6A9D-3D3F-F546-9081-7297160EA47F}"/>
              </a:ext>
            </a:extLst>
          </p:cNvPr>
          <p:cNvSpPr>
            <a:spLocks noChangeAspect="1"/>
          </p:cNvSpPr>
          <p:nvPr/>
        </p:nvSpPr>
        <p:spPr>
          <a:xfrm>
            <a:off x="5491029" y="3405310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xmlns="" id="{BA11CD7E-8394-CA41-A5D3-6FA074C9F670}"/>
              </a:ext>
            </a:extLst>
          </p:cNvPr>
          <p:cNvSpPr>
            <a:spLocks noChangeAspect="1"/>
          </p:cNvSpPr>
          <p:nvPr/>
        </p:nvSpPr>
        <p:spPr>
          <a:xfrm>
            <a:off x="5562628" y="3766751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xmlns="" id="{0C96A1CA-1A3E-F641-9A37-AB01CA5DE031}"/>
              </a:ext>
            </a:extLst>
          </p:cNvPr>
          <p:cNvSpPr>
            <a:spLocks noChangeAspect="1"/>
          </p:cNvSpPr>
          <p:nvPr/>
        </p:nvSpPr>
        <p:spPr>
          <a:xfrm>
            <a:off x="5923924" y="3451177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xmlns="" id="{C010F97D-F2DF-6A47-B121-0B6A55E473F1}"/>
              </a:ext>
            </a:extLst>
          </p:cNvPr>
          <p:cNvSpPr>
            <a:spLocks noChangeAspect="1"/>
          </p:cNvSpPr>
          <p:nvPr/>
        </p:nvSpPr>
        <p:spPr>
          <a:xfrm>
            <a:off x="5923924" y="3904958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xmlns="" id="{BEFCD582-DF9E-7540-AB52-D81FDABFB26B}"/>
              </a:ext>
            </a:extLst>
          </p:cNvPr>
          <p:cNvSpPr>
            <a:spLocks noChangeAspect="1"/>
          </p:cNvSpPr>
          <p:nvPr/>
        </p:nvSpPr>
        <p:spPr>
          <a:xfrm>
            <a:off x="6332504" y="3699124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xmlns="" id="{4673B653-DC26-4B42-9590-7C64986799CD}"/>
              </a:ext>
            </a:extLst>
          </p:cNvPr>
          <p:cNvSpPr>
            <a:spLocks noChangeAspect="1"/>
          </p:cNvSpPr>
          <p:nvPr/>
        </p:nvSpPr>
        <p:spPr>
          <a:xfrm>
            <a:off x="6493078" y="3138674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xmlns="" id="{85CC000D-ACE1-1D45-81E4-678E10520DC0}"/>
              </a:ext>
            </a:extLst>
          </p:cNvPr>
          <p:cNvSpPr>
            <a:spLocks noChangeAspect="1"/>
          </p:cNvSpPr>
          <p:nvPr/>
        </p:nvSpPr>
        <p:spPr>
          <a:xfrm>
            <a:off x="6805522" y="3662445"/>
            <a:ext cx="112402" cy="11240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xmlns="" id="{782C770D-1AA5-A045-A3CE-4FA0F0EB0BD1}"/>
              </a:ext>
            </a:extLst>
          </p:cNvPr>
          <p:cNvSpPr>
            <a:spLocks noChangeAspect="1"/>
          </p:cNvSpPr>
          <p:nvPr/>
        </p:nvSpPr>
        <p:spPr>
          <a:xfrm>
            <a:off x="7111799" y="4890259"/>
            <a:ext cx="112402" cy="112402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xmlns="" id="{C421E0E3-2728-2847-AF91-C389EC922002}"/>
              </a:ext>
            </a:extLst>
          </p:cNvPr>
          <p:cNvSpPr>
            <a:spLocks noChangeAspect="1"/>
          </p:cNvSpPr>
          <p:nvPr/>
        </p:nvSpPr>
        <p:spPr>
          <a:xfrm>
            <a:off x="4652259" y="6763958"/>
            <a:ext cx="112402" cy="112402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5" name="Zástupný objekt pre obsah 2">
            <a:extLst>
              <a:ext uri="{FF2B5EF4-FFF2-40B4-BE49-F238E27FC236}">
                <a16:creationId xmlns:a16="http://schemas.microsoft.com/office/drawing/2014/main" xmlns="" id="{99B3CFDF-5DEF-D84F-B9F4-5CDF93A987AF}"/>
              </a:ext>
            </a:extLst>
          </p:cNvPr>
          <p:cNvSpPr txBox="1">
            <a:spLocks/>
          </p:cNvSpPr>
          <p:nvPr/>
        </p:nvSpPr>
        <p:spPr>
          <a:xfrm>
            <a:off x="526112" y="21096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V niektorých prípadoch sú anomálie len chybne zadané údaje (dátový šum), ale v niektorých môžu byť práve najdôležitejšími dátami</a:t>
            </a:r>
          </a:p>
        </p:txBody>
      </p:sp>
    </p:spTree>
    <p:extLst>
      <p:ext uri="{BB962C8B-B14F-4D97-AF65-F5344CB8AC3E}">
        <p14:creationId xmlns:p14="http://schemas.microsoft.com/office/powerpoint/2010/main" val="24884407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23</a:t>
            </a:fld>
            <a:endParaRPr lang="en-US"/>
          </a:p>
        </p:txBody>
      </p:sp>
      <p:sp>
        <p:nvSpPr>
          <p:cNvPr id="6" name="CasellaDiTesto 15">
            <a:extLst>
              <a:ext uri="{FF2B5EF4-FFF2-40B4-BE49-F238E27FC236}">
                <a16:creationId xmlns:a16="http://schemas.microsoft.com/office/drawing/2014/main" xmlns="" id="{DD65F914-3429-A34E-80DD-BE8820F45FBD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Typy úloh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Detekcia anomálií – Príklad realitnej agentúry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3" name="Tabuľka 2">
            <a:extLst>
              <a:ext uri="{FF2B5EF4-FFF2-40B4-BE49-F238E27FC236}">
                <a16:creationId xmlns:a16="http://schemas.microsoft.com/office/drawing/2014/main" xmlns="" id="{AB12938D-BA62-5F40-B8C3-0B0AB10B4E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6031624"/>
              </p:ext>
            </p:extLst>
          </p:nvPr>
        </p:nvGraphicFramePr>
        <p:xfrm>
          <a:off x="940260" y="3198075"/>
          <a:ext cx="4237999" cy="251663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745375">
                  <a:extLst>
                    <a:ext uri="{9D8B030D-6E8A-4147-A177-3AD203B41FA5}">
                      <a16:colId xmlns:a16="http://schemas.microsoft.com/office/drawing/2014/main" xmlns="" val="2101485290"/>
                    </a:ext>
                  </a:extLst>
                </a:gridCol>
                <a:gridCol w="1025236">
                  <a:extLst>
                    <a:ext uri="{9D8B030D-6E8A-4147-A177-3AD203B41FA5}">
                      <a16:colId xmlns:a16="http://schemas.microsoft.com/office/drawing/2014/main" xmlns="" val="1202467465"/>
                    </a:ext>
                  </a:extLst>
                </a:gridCol>
                <a:gridCol w="1420783">
                  <a:extLst>
                    <a:ext uri="{9D8B030D-6E8A-4147-A177-3AD203B41FA5}">
                      <a16:colId xmlns:a16="http://schemas.microsoft.com/office/drawing/2014/main" xmlns="" val="1714836067"/>
                    </a:ext>
                  </a:extLst>
                </a:gridCol>
                <a:gridCol w="1046605">
                  <a:extLst>
                    <a:ext uri="{9D8B030D-6E8A-4147-A177-3AD203B41FA5}">
                      <a16:colId xmlns:a16="http://schemas.microsoft.com/office/drawing/2014/main" xmlns="" val="15444947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Počet izieb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Úžitková plocha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Požadovaná cena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Typ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7542016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64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150 000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Byt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41583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82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142 000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 err="1"/>
                        <a:t>Rad.dom</a:t>
                      </a:r>
                      <a:endParaRPr lang="sk-SK" sz="1800" dirty="0"/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60827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36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64 000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Byt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465532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96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45 000 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Dom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60550121"/>
                  </a:ext>
                </a:extLst>
              </a:tr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sk-SK" dirty="0"/>
                        <a:t>. . .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sk-S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853455407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FAA72041-410E-9245-A27D-EE52F5CDEED8}"/>
              </a:ext>
            </a:extLst>
          </p:cNvPr>
          <p:cNvSpPr txBox="1"/>
          <p:nvPr/>
        </p:nvSpPr>
        <p:spPr>
          <a:xfrm>
            <a:off x="2349770" y="2702458"/>
            <a:ext cx="1418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Vstupné dáta</a:t>
            </a:r>
          </a:p>
        </p:txBody>
      </p:sp>
      <p:pic>
        <p:nvPicPr>
          <p:cNvPr id="19" name="Graphic 18" descr="Gears">
            <a:extLst>
              <a:ext uri="{FF2B5EF4-FFF2-40B4-BE49-F238E27FC236}">
                <a16:creationId xmlns:a16="http://schemas.microsoft.com/office/drawing/2014/main" xmlns="" id="{79BC3A07-7A89-2042-B78D-339734F9923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6123106" y="3999191"/>
            <a:ext cx="914400" cy="9144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2E9EEEB0-BE35-E44A-8015-AE457DF7545E}"/>
              </a:ext>
            </a:extLst>
          </p:cNvPr>
          <p:cNvSpPr txBox="1"/>
          <p:nvPr/>
        </p:nvSpPr>
        <p:spPr>
          <a:xfrm>
            <a:off x="5555570" y="4762384"/>
            <a:ext cx="20494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 dirty="0"/>
              <a:t>Algoritmus detekcie</a:t>
            </a:r>
          </a:p>
          <a:p>
            <a:pPr algn="ctr"/>
            <a:r>
              <a:rPr lang="sk-SK" dirty="0"/>
              <a:t>anomálií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xmlns="" id="{28F839E7-3250-4D4C-831B-75B4C7416954}"/>
              </a:ext>
            </a:extLst>
          </p:cNvPr>
          <p:cNvCxnSpPr>
            <a:cxnSpLocks/>
            <a:stCxn id="13" idx="3"/>
            <a:endCxn id="19" idx="1"/>
          </p:cNvCxnSpPr>
          <p:nvPr/>
        </p:nvCxnSpPr>
        <p:spPr>
          <a:xfrm>
            <a:off x="5178259" y="4456391"/>
            <a:ext cx="944847" cy="0"/>
          </a:xfrm>
          <a:prstGeom prst="straightConnector1">
            <a:avLst/>
          </a:prstGeom>
          <a:ln w="1905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xmlns="" id="{B23F6678-7AD0-164D-BD22-79F2A5A612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0217750"/>
              </p:ext>
            </p:extLst>
          </p:nvPr>
        </p:nvGraphicFramePr>
        <p:xfrm>
          <a:off x="7867541" y="3220427"/>
          <a:ext cx="1250599" cy="249428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250599">
                  <a:extLst>
                    <a:ext uri="{9D8B030D-6E8A-4147-A177-3AD203B41FA5}">
                      <a16:colId xmlns:a16="http://schemas.microsoft.com/office/drawing/2014/main" xmlns="" val="3509828049"/>
                    </a:ext>
                  </a:extLst>
                </a:gridCol>
              </a:tblGrid>
              <a:tr h="188741">
                <a:tc>
                  <a:txBody>
                    <a:bodyPr/>
                    <a:lstStyle/>
                    <a:p>
                      <a:r>
                        <a:rPr lang="sk-SK" sz="1800" dirty="0"/>
                        <a:t>Anomália?</a:t>
                      </a:r>
                    </a:p>
                    <a:p>
                      <a:endParaRPr lang="sk-SK" sz="1800" dirty="0"/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808762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>
                          <a:solidFill>
                            <a:srgbClr val="FF0000"/>
                          </a:solidFill>
                        </a:rPr>
                        <a:t>áno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2462909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nie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8661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nie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013226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>
                          <a:solidFill>
                            <a:srgbClr val="FF0000"/>
                          </a:solidFill>
                        </a:rPr>
                        <a:t>áno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50961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. . .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92373494"/>
                  </a:ext>
                </a:extLst>
              </a:tr>
            </a:tbl>
          </a:graphicData>
        </a:graphic>
      </p:graphicFrame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xmlns="" id="{D5145ED8-61E9-6848-97E3-4C9AD9BDD9A4}"/>
              </a:ext>
            </a:extLst>
          </p:cNvPr>
          <p:cNvCxnSpPr>
            <a:cxnSpLocks/>
          </p:cNvCxnSpPr>
          <p:nvPr/>
        </p:nvCxnSpPr>
        <p:spPr>
          <a:xfrm>
            <a:off x="6922694" y="4456391"/>
            <a:ext cx="944847" cy="0"/>
          </a:xfrm>
          <a:prstGeom prst="straightConnector1">
            <a:avLst/>
          </a:prstGeom>
          <a:ln w="1905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63927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Typy úloh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Popisné úlohy – Generovanie asociačných pravidiel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24</a:t>
            </a:fld>
            <a:endParaRPr lang="en-US" dirty="0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Cieľ: Snažíme sa nájsť v dátach zaujímavé asociácie/korelácie medzi viacerými binárnymi atribútmi v podobe jednoducho čitateľných pravidiel</a:t>
            </a:r>
          </a:p>
          <a:p>
            <a:r>
              <a:rPr lang="sk-SK" sz="1800" b="1" dirty="0">
                <a:latin typeface="Arial" panose="020B0604020202020204" pitchFamily="34" charset="0"/>
                <a:cs typeface="Arial" panose="020B0604020202020204" pitchFamily="34" charset="0"/>
              </a:rPr>
              <a:t>Príklady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Majme dáta ktoré popisujú nákupy v potravinách v tvare tabuľky s binárnymi atribútmi, ktoré popisujú jednotlivé typy tovarov. Každý riadok tabuľky popisuje jeden nákup (jeden nákupný košík) a pre každý atribút nadobúda hodnotu 1 ak daný nákup obsahoval položku daného typu, alebo 0 ak neobsahoval.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Metódy asociačných pravidiel nájdu pravidlá v tvare: </a:t>
            </a:r>
            <a:r>
              <a:rPr lang="sk-SK" sz="1800" b="1" dirty="0">
                <a:latin typeface="Arial" panose="020B0604020202020204" pitchFamily="34" charset="0"/>
                <a:cs typeface="Arial" panose="020B0604020202020204" pitchFamily="34" charset="0"/>
              </a:rPr>
              <a:t>ak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nákupný košík obsahoval typ1 a typ2 a typ3 ... </a:t>
            </a:r>
            <a:r>
              <a:rPr lang="sk-SK" sz="1800" b="1" dirty="0">
                <a:latin typeface="Arial" panose="020B0604020202020204" pitchFamily="34" charset="0"/>
                <a:cs typeface="Arial" panose="020B0604020202020204" pitchFamily="34" charset="0"/>
              </a:rPr>
              <a:t>tak potom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obsahoval aj typ4 a typ5 ... </a:t>
            </a:r>
          </a:p>
          <a:p>
            <a:pPr lvl="1"/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k-SK" sz="2000" dirty="0">
                <a:latin typeface="Arial" panose="020B0604020202020204" pitchFamily="34" charset="0"/>
                <a:cs typeface="Arial" panose="020B0604020202020204" pitchFamily="34" charset="0"/>
              </a:rPr>
              <a:t>Pravidlá musia mať:</a:t>
            </a:r>
          </a:p>
          <a:p>
            <a:pPr lvl="1"/>
            <a:r>
              <a:rPr lang="sk-SK" sz="2000" u="sng" dirty="0">
                <a:latin typeface="Arial" panose="020B0604020202020204" pitchFamily="34" charset="0"/>
                <a:cs typeface="Arial" panose="020B0604020202020204" pitchFamily="34" charset="0"/>
              </a:rPr>
              <a:t>dostatočnú spoľahlivosť</a:t>
            </a:r>
            <a:r>
              <a:rPr lang="sk-SK" sz="2000" dirty="0">
                <a:latin typeface="Arial" panose="020B0604020202020204" pitchFamily="34" charset="0"/>
                <a:cs typeface="Arial" panose="020B0604020202020204" pitchFamily="34" charset="0"/>
              </a:rPr>
              <a:t>, tzn. ak platí podmienka na ľavej strane, tak musí platiť aj podmienka na pravej strane pravidla</a:t>
            </a:r>
          </a:p>
          <a:p>
            <a:pPr lvl="1"/>
            <a:r>
              <a:rPr lang="sk-SK" sz="2000" u="sng" dirty="0">
                <a:latin typeface="Arial" panose="020B0604020202020204" pitchFamily="34" charset="0"/>
                <a:cs typeface="Arial" panose="020B0604020202020204" pitchFamily="34" charset="0"/>
              </a:rPr>
              <a:t>dostatočnú podporu</a:t>
            </a:r>
            <a:r>
              <a:rPr lang="sk-SK" sz="2000" dirty="0">
                <a:latin typeface="Arial" panose="020B0604020202020204" pitchFamily="34" charset="0"/>
                <a:cs typeface="Arial" panose="020B0604020202020204" pitchFamily="34" charset="0"/>
              </a:rPr>
              <a:t>, tzn. musia sa vyskytovať v dostatočnom počte záznamov v dátach</a:t>
            </a:r>
          </a:p>
          <a:p>
            <a:endParaRPr lang="sk-SK" sz="224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83346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25</a:t>
            </a:fld>
            <a:endParaRPr lang="en-US"/>
          </a:p>
        </p:txBody>
      </p:sp>
      <p:sp>
        <p:nvSpPr>
          <p:cNvPr id="6" name="CasellaDiTesto 15">
            <a:extLst>
              <a:ext uri="{FF2B5EF4-FFF2-40B4-BE49-F238E27FC236}">
                <a16:creationId xmlns:a16="http://schemas.microsoft.com/office/drawing/2014/main" xmlns="" id="{DD65F914-3429-A34E-80DD-BE8820F45FBD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Typy úloh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Generovanie asociačných pravidiel – Príklad realitnej agentúry 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pic>
        <p:nvPicPr>
          <p:cNvPr id="16" name="Graphic 15" descr="Gears">
            <a:extLst>
              <a:ext uri="{FF2B5EF4-FFF2-40B4-BE49-F238E27FC236}">
                <a16:creationId xmlns:a16="http://schemas.microsoft.com/office/drawing/2014/main" xmlns="" id="{6D0989A5-3325-B441-8E04-2C3F725C44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571999" y="5082993"/>
            <a:ext cx="914400" cy="914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07499EBB-833F-1547-BFEA-048333936B4B}"/>
              </a:ext>
            </a:extLst>
          </p:cNvPr>
          <p:cNvSpPr txBox="1"/>
          <p:nvPr/>
        </p:nvSpPr>
        <p:spPr>
          <a:xfrm>
            <a:off x="3823003" y="5997393"/>
            <a:ext cx="24123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 dirty="0"/>
              <a:t>Algoritmus generovania</a:t>
            </a:r>
          </a:p>
          <a:p>
            <a:pPr algn="ctr"/>
            <a:r>
              <a:rPr lang="sk-SK" dirty="0"/>
              <a:t>asociačných pravidiel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xmlns="" id="{DC414463-FF24-AB46-9C72-3085A11E6F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3625594"/>
              </p:ext>
            </p:extLst>
          </p:nvPr>
        </p:nvGraphicFramePr>
        <p:xfrm>
          <a:off x="570766" y="1866171"/>
          <a:ext cx="8916867" cy="27686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990763">
                  <a:extLst>
                    <a:ext uri="{9D8B030D-6E8A-4147-A177-3AD203B41FA5}">
                      <a16:colId xmlns:a16="http://schemas.microsoft.com/office/drawing/2014/main" xmlns="" val="3366808152"/>
                    </a:ext>
                  </a:extLst>
                </a:gridCol>
                <a:gridCol w="990763">
                  <a:extLst>
                    <a:ext uri="{9D8B030D-6E8A-4147-A177-3AD203B41FA5}">
                      <a16:colId xmlns:a16="http://schemas.microsoft.com/office/drawing/2014/main" xmlns="" val="478650081"/>
                    </a:ext>
                  </a:extLst>
                </a:gridCol>
                <a:gridCol w="990763">
                  <a:extLst>
                    <a:ext uri="{9D8B030D-6E8A-4147-A177-3AD203B41FA5}">
                      <a16:colId xmlns:a16="http://schemas.microsoft.com/office/drawing/2014/main" xmlns="" val="3764045434"/>
                    </a:ext>
                  </a:extLst>
                </a:gridCol>
                <a:gridCol w="990763">
                  <a:extLst>
                    <a:ext uri="{9D8B030D-6E8A-4147-A177-3AD203B41FA5}">
                      <a16:colId xmlns:a16="http://schemas.microsoft.com/office/drawing/2014/main" xmlns="" val="982514144"/>
                    </a:ext>
                  </a:extLst>
                </a:gridCol>
                <a:gridCol w="990763">
                  <a:extLst>
                    <a:ext uri="{9D8B030D-6E8A-4147-A177-3AD203B41FA5}">
                      <a16:colId xmlns:a16="http://schemas.microsoft.com/office/drawing/2014/main" xmlns="" val="3566408162"/>
                    </a:ext>
                  </a:extLst>
                </a:gridCol>
                <a:gridCol w="990763">
                  <a:extLst>
                    <a:ext uri="{9D8B030D-6E8A-4147-A177-3AD203B41FA5}">
                      <a16:colId xmlns:a16="http://schemas.microsoft.com/office/drawing/2014/main" xmlns="" val="1685724125"/>
                    </a:ext>
                  </a:extLst>
                </a:gridCol>
                <a:gridCol w="990763">
                  <a:extLst>
                    <a:ext uri="{9D8B030D-6E8A-4147-A177-3AD203B41FA5}">
                      <a16:colId xmlns:a16="http://schemas.microsoft.com/office/drawing/2014/main" xmlns="" val="975418093"/>
                    </a:ext>
                  </a:extLst>
                </a:gridCol>
                <a:gridCol w="990763">
                  <a:extLst>
                    <a:ext uri="{9D8B030D-6E8A-4147-A177-3AD203B41FA5}">
                      <a16:colId xmlns:a16="http://schemas.microsoft.com/office/drawing/2014/main" xmlns="" val="4283197657"/>
                    </a:ext>
                  </a:extLst>
                </a:gridCol>
                <a:gridCol w="990763">
                  <a:extLst>
                    <a:ext uri="{9D8B030D-6E8A-4147-A177-3AD203B41FA5}">
                      <a16:colId xmlns:a16="http://schemas.microsoft.com/office/drawing/2014/main" xmlns="" val="38706813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Izieb 2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Izieb 3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Izieb 4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Byt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Dom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Zisk &lt; 1000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Zisk od 1000 do 2000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Zisk &gt; 3000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Strata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974334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046390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3538769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1257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529183381"/>
                  </a:ext>
                </a:extLst>
              </a:tr>
              <a:tr h="370840">
                <a:tc gridSpan="9">
                  <a:txBody>
                    <a:bodyPr/>
                    <a:lstStyle/>
                    <a:p>
                      <a:pPr algn="ctr"/>
                      <a:r>
                        <a:rPr lang="sk-SK" sz="1800" dirty="0"/>
                        <a:t>. . .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sk-SK" sz="1800"/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sk-SK" sz="1800"/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sk-SK" sz="1800"/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sk-SK" sz="1800" dirty="0"/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sk-SK" sz="1800"/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sk-SK" sz="1800"/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sk-SK" sz="1800"/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sk-SK" sz="1800" dirty="0"/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156389239"/>
                  </a:ext>
                </a:extLst>
              </a:tr>
            </a:tbl>
          </a:graphicData>
        </a:graphic>
      </p:graphicFrame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xmlns="" id="{AC39FCC4-6527-F145-961D-B6591CC07EC9}"/>
              </a:ext>
            </a:extLst>
          </p:cNvPr>
          <p:cNvCxnSpPr>
            <a:cxnSpLocks/>
          </p:cNvCxnSpPr>
          <p:nvPr/>
        </p:nvCxnSpPr>
        <p:spPr>
          <a:xfrm>
            <a:off x="5029199" y="4634771"/>
            <a:ext cx="0" cy="448222"/>
          </a:xfrm>
          <a:prstGeom prst="straightConnector1">
            <a:avLst/>
          </a:prstGeom>
          <a:ln w="1905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BA1010B5-2626-B54D-ACF9-CE65E24CC49D}"/>
              </a:ext>
            </a:extLst>
          </p:cNvPr>
          <p:cNvSpPr txBox="1"/>
          <p:nvPr/>
        </p:nvSpPr>
        <p:spPr>
          <a:xfrm>
            <a:off x="4396018" y="1445934"/>
            <a:ext cx="1418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Vstupné dáta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BFB2A59D-F34D-0347-A12F-CAC0EEBDC121}"/>
              </a:ext>
            </a:extLst>
          </p:cNvPr>
          <p:cNvSpPr txBox="1"/>
          <p:nvPr/>
        </p:nvSpPr>
        <p:spPr>
          <a:xfrm>
            <a:off x="6607629" y="4992916"/>
            <a:ext cx="26356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b="1" dirty="0"/>
              <a:t>Ak</a:t>
            </a:r>
            <a:r>
              <a:rPr lang="sk-SK" dirty="0"/>
              <a:t> izieb 4 </a:t>
            </a:r>
            <a:r>
              <a:rPr lang="sk-SK" b="1" dirty="0"/>
              <a:t>A</a:t>
            </a:r>
            <a:r>
              <a:rPr lang="sk-SK" dirty="0"/>
              <a:t> dom </a:t>
            </a:r>
            <a:r>
              <a:rPr lang="sk-SK" b="1" dirty="0"/>
              <a:t>Potom</a:t>
            </a:r>
          </a:p>
          <a:p>
            <a:r>
              <a:rPr lang="sk-SK" dirty="0"/>
              <a:t>	Zisk od 1000 do 2000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66B03360-2FB9-F54C-9884-9F11E9DA5178}"/>
              </a:ext>
            </a:extLst>
          </p:cNvPr>
          <p:cNvSpPr txBox="1"/>
          <p:nvPr/>
        </p:nvSpPr>
        <p:spPr>
          <a:xfrm>
            <a:off x="6607629" y="5674227"/>
            <a:ext cx="2544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b="1" dirty="0"/>
              <a:t>Ak</a:t>
            </a:r>
            <a:r>
              <a:rPr lang="sk-SK" dirty="0"/>
              <a:t> dom </a:t>
            </a:r>
            <a:r>
              <a:rPr lang="sk-SK" b="1" dirty="0"/>
              <a:t>Potom</a:t>
            </a:r>
          </a:p>
          <a:p>
            <a:r>
              <a:rPr lang="sk-SK" dirty="0"/>
              <a:t>	Izieb 4 </a:t>
            </a:r>
            <a:r>
              <a:rPr lang="sk-SK" b="1" dirty="0"/>
              <a:t>A</a:t>
            </a:r>
            <a:r>
              <a:rPr lang="sk-SK" dirty="0"/>
              <a:t> Zisk &gt; 3000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EA528BB0-A35D-2F4E-A8A5-DF2C14D02509}"/>
              </a:ext>
            </a:extLst>
          </p:cNvPr>
          <p:cNvSpPr txBox="1"/>
          <p:nvPr/>
        </p:nvSpPr>
        <p:spPr>
          <a:xfrm>
            <a:off x="7560037" y="6333856"/>
            <a:ext cx="463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. . .</a:t>
            </a:r>
          </a:p>
        </p:txBody>
      </p:sp>
    </p:spTree>
    <p:extLst>
      <p:ext uri="{BB962C8B-B14F-4D97-AF65-F5344CB8AC3E}">
        <p14:creationId xmlns:p14="http://schemas.microsoft.com/office/powerpoint/2010/main" val="31831663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Typy úloh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Zhrnutie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26</a:t>
            </a:fld>
            <a:endParaRPr lang="en-US" dirty="0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Hľadáme vzťahy </a:t>
            </a:r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medzi riadkami/záznamami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Zhlukovanie, Detekcia anomálií</a:t>
            </a: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Hľadáme vzťahy </a:t>
            </a:r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medzi stĺpcami/atribútmi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Vzťah vstupné atribúty → cieľový atribút: Klasifikácia, Regresia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Vzťah viac atribútov → viac atribútov: Asociačné pravidlá</a:t>
            </a: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Hľadáme vzťahy </a:t>
            </a:r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neobyčajne frekventované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Zhlukovanie, Asociačné pravidlá, Klasifikácia, Regresia</a:t>
            </a: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Hľadáme vzťahy </a:t>
            </a:r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neobyčajne zriedkavé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Detekcia anomálií, Klasifikácia</a:t>
            </a:r>
          </a:p>
          <a:p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7130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Dáta a Úlohy analýzy dát</a:t>
            </a:r>
            <a:endParaRPr lang="sk-SK" sz="2400" b="1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Zhrnutie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27</a:t>
            </a:fld>
            <a:endParaRPr lang="en-US" dirty="0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Mali by sme vedieť:</a:t>
            </a: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Aké sú základné typy dát a atribútov</a:t>
            </a: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Aký je rozdiel medzi prediktívnymi a popisnými úlohami analýzy dát</a:t>
            </a: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Čo je to klasifikácia, regresia, zhlukovanie, detekcia anomálií a generovanie asociačných pravidiel</a:t>
            </a:r>
          </a:p>
        </p:txBody>
      </p:sp>
    </p:spTree>
    <p:extLst>
      <p:ext uri="{BB962C8B-B14F-4D97-AF65-F5344CB8AC3E}">
        <p14:creationId xmlns:p14="http://schemas.microsoft.com/office/powerpoint/2010/main" val="25572738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Zadanie 1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Typy dát a úloh dolovania z dát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28</a:t>
            </a:fld>
            <a:endParaRPr lang="en-US" dirty="0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Popíšte príklad tabuľkových dát, kde sú číselné, ordinálne, nominálne aj binárne atribúty</a:t>
            </a: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Popíšte príklad na sieťové dáta</a:t>
            </a: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Popíšte príklad klasifikácie a regresie (čo budú vstupné atribúty a čo výstupné)</a:t>
            </a: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Máte dáta o udalostiach počas prevádzky informačných služieb, ktoré sú zosumarizované do denných hlásení. Dáta sú v tabuľke kde jeden riadok reprezentuje jeden deň a atribúty sú binárne príznaky pre každý typ udalosti (napr. údržba serverov, veľký počet prístupov, bezpečnostný útok, problém s databázou, problém na sieti, atď.), Aké úlohy viete riešiť na týchto dátach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Popíšte ako sa dajú výstupy využiť pri rozhodovaní a riadení prevádzky.</a:t>
            </a:r>
          </a:p>
          <a:p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8922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29</a:t>
            </a:fld>
            <a:endParaRPr lang="en-US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sk-SK" sz="4000" dirty="0">
                <a:latin typeface="Arial" panose="020B0604020202020204" pitchFamily="34" charset="0"/>
                <a:cs typeface="Arial" panose="020B0604020202020204" pitchFamily="34" charset="0"/>
              </a:rPr>
              <a:t>Časť 2 – Prediktívne modely</a:t>
            </a:r>
          </a:p>
        </p:txBody>
      </p:sp>
    </p:spTree>
    <p:extLst>
      <p:ext uri="{BB962C8B-B14F-4D97-AF65-F5344CB8AC3E}">
        <p14:creationId xmlns:p14="http://schemas.microsoft.com/office/powerpoint/2010/main" val="1373381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Atribúty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Kvantitatívne, kategorické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3</a:t>
            </a:fld>
            <a:endParaRPr lang="en-US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Kvantitatívne</a:t>
            </a:r>
          </a:p>
          <a:p>
            <a:pPr lvl="1"/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Číselné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- nadobúdajú numerické hodnoty (napr. vek, mesačný príjem, teplota, krvný tlak, atď.)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Tento typ atribútov je považovaný za najčastejší a mnohé metódy analýzy dát predpokladajú práve takýto typ</a:t>
            </a:r>
          </a:p>
          <a:p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Kategorické dáta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Nadobúdajú diskrétne hodnoty (je ich konečný, presne definovaný počet)</a:t>
            </a:r>
          </a:p>
          <a:p>
            <a:pPr lvl="1"/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Ordinálne</a:t>
            </a:r>
          </a:p>
          <a:p>
            <a:pPr lvl="2"/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Hodnoty sa dajú usporiadať</a:t>
            </a:r>
            <a:r>
              <a:rPr lang="en-US" sz="1800" u="sng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vieme im priradiť číselné hodnoty, napr. vzdelanie: 1-základná škola, 2-stredná škola, 3-Bc., 4-Ing./Mgr., 5-PhD.</a:t>
            </a:r>
          </a:p>
          <a:p>
            <a:pPr lvl="1"/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Nominálne</a:t>
            </a:r>
          </a:p>
          <a:p>
            <a:pPr lvl="2"/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Hodnoty sa nedajú usporiadať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, napr.: pohlavie (muž/žena), zamestnanie (štátny zamestnanec, verejný zamestnanec, podnikateľ, nezamestnaný)</a:t>
            </a:r>
          </a:p>
          <a:p>
            <a:pPr lvl="2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V dátovom súbore môžu byť zapísané ako čísla, ale nemôžeme s nimi pracovať ako s číselnými atribútmi</a:t>
            </a:r>
          </a:p>
          <a:p>
            <a:pPr lvl="1"/>
            <a:endParaRPr lang="sk-SK" sz="156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sk-SK" sz="156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41358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Prediktívne metódy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Matematický zápis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30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Zástupný objekt pre obsah 2">
                <a:extLst>
                  <a:ext uri="{FF2B5EF4-FFF2-40B4-BE49-F238E27FC236}">
                    <a16:creationId xmlns:a16="http://schemas.microsoft.com/office/drawing/2014/main" xmlns="" id="{507CE63D-AB36-EF47-9D75-8D2284C6AC9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73712" y="1957243"/>
                <a:ext cx="9310976" cy="5246622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251460" indent="-251460" algn="l" defTabSz="1005840" rtl="0" eaLnBrk="1" latinLnBrk="0" hangingPunct="1">
                  <a:lnSpc>
                    <a:spcPct val="90000"/>
                  </a:lnSpc>
                  <a:spcBef>
                    <a:spcPts val="1100"/>
                  </a:spcBef>
                  <a:buFont typeface="Arial" panose="020B0604020202020204" pitchFamily="34" charset="0"/>
                  <a:buChar char="•"/>
                  <a:defRPr sz="30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5438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26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5730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2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76022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26314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76606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26898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77190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27482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Počet atribútov označíme </a:t>
                </a:r>
                <a14:m>
                  <m:oMath xmlns:m="http://schemas.openxmlformats.org/officeDocument/2006/math">
                    <m:r>
                      <a:rPr lang="sk-SK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𝑚</m:t>
                    </m:r>
                  </m:oMath>
                </a14:m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, počet príkladov v </a:t>
                </a:r>
                <a:r>
                  <a:rPr lang="sk-SK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trénovacej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množine </a:t>
                </a:r>
                <a14:m>
                  <m:oMath xmlns:m="http://schemas.openxmlformats.org/officeDocument/2006/math">
                    <m:r>
                      <a:rPr lang="sk-SK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𝑛</m:t>
                    </m:r>
                  </m:oMath>
                </a14:m>
                <a:endParaRPr lang="sk-SK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Vstupné atribúty budeme označovať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k-SK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sk-SK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sub>
                        <m:r>
                          <a:rPr lang="sk-SK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sub>
                    </m:sSub>
                    <m:r>
                      <a:rPr lang="sk-SK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,</m:t>
                    </m:r>
                    <m:sSub>
                      <m:sSubPr>
                        <m:ctrlPr>
                          <a:rPr lang="sk-SK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sk-SK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sub>
                        <m:r>
                          <a:rPr lang="sk-SK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sub>
                    </m:sSub>
                    <m:r>
                      <a:rPr lang="sk-SK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,…,</m:t>
                    </m:r>
                    <m:sSub>
                      <m:sSubPr>
                        <m:ctrlPr>
                          <a:rPr lang="sk-SK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sk-SK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sub>
                        <m:r>
                          <a:rPr lang="sk-SK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𝑚</m:t>
                        </m:r>
                      </m:sub>
                    </m:sSub>
                  </m:oMath>
                </a14:m>
                <a:endParaRPr lang="sk-SK" sz="18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Výstupný (cieľový) atribút </a:t>
                </a:r>
                <a14:m>
                  <m:oMath xmlns:m="http://schemas.openxmlformats.org/officeDocument/2006/math">
                    <m:r>
                      <a:rPr lang="sk-SK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𝑌</m:t>
                    </m:r>
                  </m:oMath>
                </a14:m>
                <a:endParaRPr lang="sk-SK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Jeden </a:t>
                </a:r>
                <a:r>
                  <a:rPr lang="sk-SK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trénovací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príklad potom môžeme zapísať ako dvojicu </a:t>
                </a:r>
                <a14:m>
                  <m:oMath xmlns:m="http://schemas.openxmlformats.org/officeDocument/2006/math">
                    <m:r>
                      <a:rPr lang="sk-SK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r>
                      <a:rPr lang="sk-SK" sz="1800" b="1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𝒙</m:t>
                    </m:r>
                    <m:r>
                      <a:rPr lang="sk-SK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,</m:t>
                    </m:r>
                    <m:r>
                      <a:rPr lang="sk-SK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𝑦</m:t>
                    </m:r>
                    <m:r>
                      <a:rPr lang="sk-SK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, kde </a:t>
                </a:r>
                <a14:m>
                  <m:oMath xmlns:m="http://schemas.openxmlformats.org/officeDocument/2006/math">
                    <m:r>
                      <a:rPr lang="sk-SK" sz="1800" b="1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𝒙</m:t>
                    </m:r>
                  </m:oMath>
                </a14:m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je vektor hodnôt vstupných atribútov a </a:t>
                </a:r>
                <a14:m>
                  <m:oMath xmlns:m="http://schemas.openxmlformats.org/officeDocument/2006/math">
                    <m:r>
                      <a:rPr lang="sk-SK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𝑦</m:t>
                    </m:r>
                  </m:oMath>
                </a14:m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je známa hodnota cieľového atribútu</a:t>
                </a:r>
              </a:p>
              <a:p>
                <a:r>
                  <a:rPr lang="sk-SK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Trénovacia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množina je množina príkladov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sk-SK" sz="18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sk-SK" sz="180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sk-SK" sz="1800" b="1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sk-SK" sz="18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1</m:t>
                            </m:r>
                          </m:sub>
                        </m:sSub>
                        <m:r>
                          <a:rPr lang="sk-SK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sk-SK" sz="180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sk-SK" sz="18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sk-SK" sz="18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sk-SK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,</m:t>
                    </m:r>
                    <m:d>
                      <m:dPr>
                        <m:ctrlPr>
                          <a:rPr lang="sk-SK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sk-SK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sk-SK" sz="1800" b="1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sk-SK" sz="18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2</m:t>
                            </m:r>
                          </m:sub>
                        </m:sSub>
                        <m:r>
                          <a:rPr lang="sk-SK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sk-SK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sk-SK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sk-SK" sz="18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sk-SK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,…,</m:t>
                    </m:r>
                    <m:d>
                      <m:dPr>
                        <m:ctrlPr>
                          <a:rPr lang="sk-SK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sk-SK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sk-SK" sz="1800" b="1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sk-SK" sz="18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𝑛</m:t>
                            </m:r>
                          </m:sub>
                        </m:sSub>
                        <m:r>
                          <a:rPr lang="sk-SK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sk-SK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sk-SK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sk-SK" sz="18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endParaRPr lang="sk-SK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sk-SK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sk-SK" sz="18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Príklad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sk-SK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sk-SK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sub>
                        <m:r>
                          <a:rPr lang="sk-SK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- veľkosť úžitkovej plochy,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k-SK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sk-SK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𝑋</m:t>
                        </m:r>
                      </m:e>
                      <m:sub>
                        <m:r>
                          <a:rPr lang="sk-SK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- požadovaná cena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sk-SK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𝑌</m:t>
                    </m:r>
                  </m:oMath>
                </a14:m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- počet dní predaja</a:t>
                </a:r>
              </a:p>
              <a:p>
                <a:pPr lvl="1"/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Prvý príklad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sk-SK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sk-SK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sk-SK" sz="1800" b="1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sk-SK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1</m:t>
                            </m:r>
                          </m:sub>
                        </m:sSub>
                        <m:r>
                          <a:rPr lang="sk-SK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sk-SK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sk-SK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sk-SK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= (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[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64, 80 000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]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, 21)</a:t>
                </a:r>
              </a:p>
              <a:p>
                <a:pPr marL="0" indent="0">
                  <a:buNone/>
                </a:pPr>
                <a:endParaRPr lang="sk-SK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1"/>
                <a:endParaRPr lang="sk-SK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8" name="Zástupný objekt pre obsah 2">
                <a:extLst>
                  <a:ext uri="{FF2B5EF4-FFF2-40B4-BE49-F238E27FC236}">
                    <a16:creationId xmlns:a16="http://schemas.microsoft.com/office/drawing/2014/main" id="{507CE63D-AB36-EF47-9D75-8D2284C6AC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712" y="1957243"/>
                <a:ext cx="9310976" cy="5246622"/>
              </a:xfrm>
              <a:prstGeom prst="rect">
                <a:avLst/>
              </a:prstGeom>
              <a:blipFill>
                <a:blip r:embed="rId2"/>
                <a:stretch>
                  <a:fillRect l="-393" t="-1045"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446240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Prediktívne metódy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Prediktívna funkcia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31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Zástupný objekt pre obsah 2">
                <a:extLst>
                  <a:ext uri="{FF2B5EF4-FFF2-40B4-BE49-F238E27FC236}">
                    <a16:creationId xmlns:a16="http://schemas.microsoft.com/office/drawing/2014/main" xmlns="" id="{507CE63D-AB36-EF47-9D75-8D2284C6AC9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73712" y="1957243"/>
                <a:ext cx="9310976" cy="5246622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251460" indent="-251460" algn="l" defTabSz="1005840" rtl="0" eaLnBrk="1" latinLnBrk="0" hangingPunct="1">
                  <a:lnSpc>
                    <a:spcPct val="90000"/>
                  </a:lnSpc>
                  <a:spcBef>
                    <a:spcPts val="1100"/>
                  </a:spcBef>
                  <a:buFont typeface="Arial" panose="020B0604020202020204" pitchFamily="34" charset="0"/>
                  <a:buChar char="•"/>
                  <a:defRPr sz="30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5438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26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5730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2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76022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26314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76606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26898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77190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27482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Po spustení algoritmu učenia na </a:t>
                </a:r>
                <a:r>
                  <a:rPr lang="sk-SK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trénovacích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dátach dostaneme na výstupe prediktívnu funkciu </a:t>
                </a:r>
                <a14:m>
                  <m:oMath xmlns:m="http://schemas.openxmlformats.org/officeDocument/2006/math">
                    <m:r>
                      <a:rPr lang="sk-SK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𝑓</m:t>
                    </m:r>
                  </m:oMath>
                </a14:m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, ktorá pre všetky možné hodnoty vstupných parametrov</a:t>
                </a:r>
                <a14:m>
                  <m:oMath xmlns:m="http://schemas.openxmlformats.org/officeDocument/2006/math">
                    <m:r>
                      <a:rPr lang="en-US" sz="1800" b="0" i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  <m:r>
                      <a:rPr lang="en-US" sz="1800" b="1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𝒙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vypočíta predpoveď hodnoty cieľového atribútu </a:t>
                </a:r>
                <a14:m>
                  <m:oMath xmlns:m="http://schemas.openxmlformats.org/officeDocument/2006/math">
                    <m:r>
                      <a:rPr lang="sk-SK" sz="1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𝑓</m:t>
                    </m:r>
                    <m:r>
                      <a:rPr lang="sk-SK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r>
                      <a:rPr lang="sk-SK" sz="1800" b="1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𝒙</m:t>
                    </m:r>
                    <m:r>
                      <a:rPr lang="sk-SK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endParaRPr lang="sk-SK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sk-SK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Základné otázky pri predikcii</a:t>
                </a:r>
              </a:p>
              <a:p>
                <a:endParaRPr lang="sk-SK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Ako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vyhodnotíme presnosť predikcie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? </a:t>
                </a:r>
              </a:p>
              <a:p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Ktorý algoritmus zvoliť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pre 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naše dáta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?</a:t>
                </a:r>
              </a:p>
              <a:p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Koľko </a:t>
                </a:r>
                <a:r>
                  <a:rPr lang="sk-SK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trénovacích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príkladov budeme potrebovať aby sme dosiahli čo najlepšiu presnosť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predikcie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?</a:t>
                </a:r>
                <a:endParaRPr lang="sk-SK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8" name="Zástupný objekt pre obsah 2">
                <a:extLst>
                  <a:ext uri="{FF2B5EF4-FFF2-40B4-BE49-F238E27FC236}">
                    <a16:creationId xmlns:a16="http://schemas.microsoft.com/office/drawing/2014/main" id="{507CE63D-AB36-EF47-9D75-8D2284C6AC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712" y="1957243"/>
                <a:ext cx="9310976" cy="5246622"/>
              </a:xfrm>
              <a:prstGeom prst="rect">
                <a:avLst/>
              </a:prstGeom>
              <a:blipFill>
                <a:blip r:embed="rId2"/>
                <a:stretch>
                  <a:fillRect l="-393" t="-1045" r="-785"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371898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Prediktívne metódy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Ako vyhodnotíme presnosť predikcie?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32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Zástupný objekt pre obsah 2">
                <a:extLst>
                  <a:ext uri="{FF2B5EF4-FFF2-40B4-BE49-F238E27FC236}">
                    <a16:creationId xmlns:a16="http://schemas.microsoft.com/office/drawing/2014/main" xmlns="" id="{507CE63D-AB36-EF47-9D75-8D2284C6AC9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73712" y="1957243"/>
                <a:ext cx="9310976" cy="5246622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251460" indent="-251460" algn="l" defTabSz="1005840" rtl="0" eaLnBrk="1" latinLnBrk="0" hangingPunct="1">
                  <a:lnSpc>
                    <a:spcPct val="90000"/>
                  </a:lnSpc>
                  <a:spcBef>
                    <a:spcPts val="1100"/>
                  </a:spcBef>
                  <a:buFont typeface="Arial" panose="020B0604020202020204" pitchFamily="34" charset="0"/>
                  <a:buChar char="•"/>
                  <a:defRPr sz="30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5438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26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5730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2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76022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26314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76606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26898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77190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27482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sk-SK" sz="1800" u="sng" dirty="0">
                    <a:latin typeface="Arial" panose="020B0604020202020204" pitchFamily="34" charset="0"/>
                    <a:cs typeface="Arial" panose="020B0604020202020204" pitchFamily="34" charset="0"/>
                  </a:rPr>
                  <a:t>Presnosť predikcie sa určuje vypočítaním chyby 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– rozdielu medzi skutočnou hodnotou cieľového atribútu a predikovanou hodnotou vypočítanou funkciou </a:t>
                </a:r>
                <a14:m>
                  <m:oMath xmlns:m="http://schemas.openxmlformats.org/officeDocument/2006/math">
                    <m:r>
                      <a:rPr lang="sk-SK" sz="1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𝑓</m:t>
                    </m:r>
                  </m:oMath>
                </a14:m>
                <a:endParaRPr lang="sk-SK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Pre určenie chyby musíme poznať </a:t>
                </a:r>
                <a14:m>
                  <m:oMath xmlns:m="http://schemas.openxmlformats.org/officeDocument/2006/math">
                    <m:r>
                      <a:rPr lang="sk-SK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𝑌</m:t>
                    </m:r>
                  </m:oMath>
                </a14:m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- vieme ju teda vypočítať na celej </a:t>
                </a:r>
                <a:r>
                  <a:rPr lang="sk-SK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trénovacej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množine</a:t>
                </a:r>
              </a:p>
              <a:p>
                <a:r>
                  <a:rPr lang="sk-SK" sz="18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Pre klasifikáciu</a:t>
                </a:r>
              </a:p>
              <a:p>
                <a:pPr lvl="1"/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Spočítame v koľkých prípadoch dátovej množiny sa predikovaná hodnota </a:t>
                </a:r>
                <a14:m>
                  <m:oMath xmlns:m="http://schemas.openxmlformats.org/officeDocument/2006/math">
                    <m:r>
                      <a:rPr lang="sk-SK" sz="1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𝑓</m:t>
                    </m:r>
                    <m:r>
                      <a:rPr lang="sk-SK" sz="1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sSub>
                      <m:sSubPr>
                        <m:ctrlPr>
                          <a:rPr lang="sk-SK" sz="18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sk-SK" sz="1800" b="1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𝒙</m:t>
                        </m:r>
                      </m:e>
                      <m:sub>
                        <m:r>
                          <a:rPr lang="sk-SK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𝑖</m:t>
                        </m:r>
                      </m:sub>
                    </m:sSub>
                    <m:r>
                      <a:rPr lang="sk-SK" sz="1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nerovnala skutočnej hodnote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k-SK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sk-SK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𝑦</m:t>
                        </m:r>
                      </m:e>
                      <m:sub>
                        <m:r>
                          <a:rPr lang="sk-SK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𝑖</m:t>
                        </m:r>
                      </m:sub>
                    </m:sSub>
                  </m:oMath>
                </a14:m>
                <a:endParaRPr lang="sk-SK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1"/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Ak všetky príklady boli správne klasifikované, chyba je 0</a:t>
                </a:r>
              </a:p>
              <a:p>
                <a:r>
                  <a:rPr lang="sk-SK" sz="18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Pre regresiu</a:t>
                </a:r>
              </a:p>
              <a:p>
                <a:pPr lvl="1"/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Spočítame rozdiely medzi skutočnou a predikovanou hodnotou</a:t>
                </a:r>
              </a:p>
              <a:p>
                <a:pPr lvl="2"/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Absolútna chyba – spočítame </a:t>
                </a:r>
                <a14:m>
                  <m:oMath xmlns:m="http://schemas.openxmlformats.org/officeDocument/2006/math">
                    <m:r>
                      <a:rPr lang="en-US" sz="1800" dirty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|</m:t>
                    </m:r>
                    <m:sSub>
                      <m:sSubPr>
                        <m:ctrlPr>
                          <a:rPr lang="sk-SK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sk-SK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𝑦</m:t>
                        </m:r>
                      </m:e>
                      <m:sub>
                        <m:r>
                          <a:rPr lang="sk-SK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𝑖</m:t>
                        </m:r>
                      </m:sub>
                    </m:sSub>
                    <m:r>
                      <a:rPr lang="sk-SK" sz="1800" b="0" i="0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−</m:t>
                    </m:r>
                    <m:r>
                      <a:rPr lang="sk-SK" sz="1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𝑓</m:t>
                    </m:r>
                    <m:d>
                      <m:dPr>
                        <m:ctrlPr>
                          <a:rPr lang="sk-SK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sk-SK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sk-SK" sz="1800" b="1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sk-SK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|</m:t>
                    </m:r>
                  </m:oMath>
                </a14:m>
                <a:endParaRPr lang="sk-SK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2"/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Kvadratická chyba – spočítame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[</m:t>
                        </m:r>
                        <m:sSub>
                          <m:sSubPr>
                            <m:ctrlPr>
                              <a:rPr lang="sk-SK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sk-SK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sk-SK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𝑖</m:t>
                            </m:r>
                          </m:sub>
                        </m:sSub>
                        <m:r>
                          <a:rPr lang="sk-SK" sz="1800" dirty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−</m:t>
                        </m:r>
                        <m:r>
                          <a:rPr lang="sk-SK" sz="18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𝑓</m:t>
                        </m:r>
                        <m:d>
                          <m:dPr>
                            <m:ctrlPr>
                              <a:rPr lang="sk-SK" sz="1800" i="1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sk-SK" sz="1800" i="1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sk-SK" sz="1800" b="1" i="1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𝒙</m:t>
                                </m:r>
                              </m:e>
                              <m:sub>
                                <m:r>
                                  <a:rPr lang="sk-SK" sz="1800" i="1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]</m:t>
                        </m:r>
                      </m:e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sup>
                    </m:sSup>
                  </m:oMath>
                </a14:m>
                <a:endParaRPr lang="sk-SK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1"/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Ak sa bude predikcia presne rovnať skutočnej hodnote pre všetky príklady, chyba bude 0</a:t>
                </a:r>
              </a:p>
            </p:txBody>
          </p:sp>
        </mc:Choice>
        <mc:Fallback xmlns="">
          <p:sp>
            <p:nvSpPr>
              <p:cNvPr id="8" name="Zástupný objekt pre obsah 2">
                <a:extLst>
                  <a:ext uri="{FF2B5EF4-FFF2-40B4-BE49-F238E27FC236}">
                    <a16:creationId xmlns:a16="http://schemas.microsoft.com/office/drawing/2014/main" id="{507CE63D-AB36-EF47-9D75-8D2284C6AC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712" y="1957243"/>
                <a:ext cx="9310976" cy="5246622"/>
              </a:xfrm>
              <a:prstGeom prst="rect">
                <a:avLst/>
              </a:prstGeom>
              <a:blipFill>
                <a:blip r:embed="rId2"/>
                <a:stretch>
                  <a:fillRect l="-393" t="-1045"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970393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Prediktívne metódy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Ako vyhodnotíme presnosť predikcie?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33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Zástupný objekt pre obsah 2">
                <a:extLst>
                  <a:ext uri="{FF2B5EF4-FFF2-40B4-BE49-F238E27FC236}">
                    <a16:creationId xmlns:a16="http://schemas.microsoft.com/office/drawing/2014/main" xmlns="" id="{507CE63D-AB36-EF47-9D75-8D2284C6AC9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73712" y="1957243"/>
                <a:ext cx="9310976" cy="5246622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251460" indent="-251460" algn="l" defTabSz="1005840" rtl="0" eaLnBrk="1" latinLnBrk="0" hangingPunct="1">
                  <a:lnSpc>
                    <a:spcPct val="90000"/>
                  </a:lnSpc>
                  <a:spcBef>
                    <a:spcPts val="1100"/>
                  </a:spcBef>
                  <a:buFont typeface="Arial" panose="020B0604020202020204" pitchFamily="34" charset="0"/>
                  <a:buChar char="•"/>
                  <a:defRPr sz="30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5438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26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5730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2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76022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26314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76606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26898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77190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27482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Vieme síce vypočítať chybu predikcie na </a:t>
                </a:r>
                <a:r>
                  <a:rPr lang="sk-SK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trénovacích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dátach, ktoré sa vyskytli v minulosti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, 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ale chceme nájsť funkciu, ktorá bude mať </a:t>
                </a:r>
                <a:r>
                  <a:rPr lang="sk-SK" sz="1800" u="sng" dirty="0">
                    <a:latin typeface="Arial" panose="020B0604020202020204" pitchFamily="34" charset="0"/>
                    <a:cs typeface="Arial" panose="020B0604020202020204" pitchFamily="34" charset="0"/>
                  </a:rPr>
                  <a:t>malú chybu predikcie pre všetky možné prípady, ktoré sa môžu vyskytnúť aj v budúcnosti</a:t>
                </a:r>
              </a:p>
              <a:p>
                <a:endParaRPr lang="sk-SK" sz="1800" u="sng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V </a:t>
                </a:r>
                <a:r>
                  <a:rPr lang="sk-SK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trénovacích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dátach máme iba niektoré príklady zo všetkých možných</a:t>
                </a:r>
                <a:endParaRPr lang="en-US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1"/>
                <a:r>
                  <a:rPr lang="en-US" sz="1800" u="sng" dirty="0">
                    <a:latin typeface="Arial" panose="020B0604020202020204" pitchFamily="34" charset="0"/>
                    <a:cs typeface="Arial" panose="020B0604020202020204" pitchFamily="34" charset="0"/>
                  </a:rPr>
                  <a:t>C</a:t>
                </a:r>
                <a:r>
                  <a:rPr lang="sk-SK" sz="1800" u="sng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hybu</a:t>
                </a:r>
                <a:r>
                  <a:rPr lang="sk-SK" sz="1800" u="sng" dirty="0">
                    <a:latin typeface="Arial" panose="020B0604020202020204" pitchFamily="34" charset="0"/>
                    <a:cs typeface="Arial" panose="020B0604020202020204" pitchFamily="34" charset="0"/>
                  </a:rPr>
                  <a:t> na všetkých prípadoch nebudeme vedieť presne nikdy určiť</a:t>
                </a:r>
              </a:p>
              <a:p>
                <a:pPr lvl="1"/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Vieme ju len odhadnúť na nejakej množine testovacích príkladov</a:t>
                </a:r>
              </a:p>
              <a:p>
                <a:pPr marL="502920" lvl="1" indent="0">
                  <a:buNone/>
                </a:pPr>
                <a:endParaRPr lang="en-US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Aby </a:t>
                </a:r>
                <a:r>
                  <a:rPr lang="en-US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bol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tento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odhad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chyby </a:t>
                </a:r>
                <a:r>
                  <a:rPr lang="en-US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spo</a:t>
                </a:r>
                <a:r>
                  <a:rPr lang="sk-SK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ľahlivejší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:</a:t>
                </a:r>
              </a:p>
              <a:p>
                <a:pPr marL="845820" lvl="1" indent="-342900">
                  <a:buFont typeface="+mj-lt"/>
                  <a:buAutoNum type="arabicPeriod"/>
                </a:pP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Náhodne rozdelíme dáta na </a:t>
                </a:r>
                <a:r>
                  <a:rPr lang="sk-SK" sz="1800" dirty="0" err="1">
                    <a:solidFill>
                      <a:srgbClr val="0078D4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trénovaciu</a:t>
                </a:r>
                <a:r>
                  <a:rPr lang="sk-SK" sz="1800" dirty="0">
                    <a:solidFill>
                      <a:srgbClr val="0078D4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množinu 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 </a:t>
                </a:r>
                <a:r>
                  <a:rPr lang="sk-SK" sz="1800" dirty="0">
                    <a:solidFill>
                      <a:srgbClr val="0078D4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testovaciu množinu</a:t>
                </a:r>
              </a:p>
              <a:p>
                <a:pPr marL="845820" lvl="1" indent="-342900">
                  <a:buFont typeface="+mj-lt"/>
                  <a:buAutoNum type="arabicPeriod"/>
                </a:pP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Naučíme funkciu </a:t>
                </a:r>
                <a14:m>
                  <m:oMath xmlns:m="http://schemas.openxmlformats.org/officeDocument/2006/math">
                    <m:r>
                      <a:rPr lang="sk-SK" sz="1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𝑓</m:t>
                    </m:r>
                  </m:oMath>
                </a14:m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na </a:t>
                </a:r>
                <a:r>
                  <a:rPr lang="sk-SK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trénovacích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dátach</a:t>
                </a:r>
              </a:p>
              <a:p>
                <a:pPr marL="845820" lvl="1" indent="-342900">
                  <a:buFont typeface="+mj-lt"/>
                  <a:buAutoNum type="arabicPeriod"/>
                </a:pP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Vypočítame chybu na testovacích príkladoch, </a:t>
                </a:r>
                <a:r>
                  <a:rPr lang="sk-SK" sz="1800" u="sng" dirty="0">
                    <a:latin typeface="Arial" panose="020B0604020202020204" pitchFamily="34" charset="0"/>
                    <a:cs typeface="Arial" panose="020B0604020202020204" pitchFamily="34" charset="0"/>
                  </a:rPr>
                  <a:t>ktoré neboli použité pri učení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!</a:t>
                </a:r>
              </a:p>
              <a:p>
                <a:pPr lvl="1"/>
                <a:endParaRPr lang="sk-SK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8" name="Zástupný objekt pre obsah 2">
                <a:extLst>
                  <a:ext uri="{FF2B5EF4-FFF2-40B4-BE49-F238E27FC236}">
                    <a16:creationId xmlns:a16="http://schemas.microsoft.com/office/drawing/2014/main" id="{507CE63D-AB36-EF47-9D75-8D2284C6AC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712" y="1957243"/>
                <a:ext cx="9310976" cy="5246622"/>
              </a:xfrm>
              <a:prstGeom prst="rect">
                <a:avLst/>
              </a:prstGeom>
              <a:blipFill>
                <a:blip r:embed="rId2"/>
                <a:stretch>
                  <a:fillRect l="-393" t="-1045"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016155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Prediktívne metódy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Ako vyhodnotíme presnosť predikcie?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34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Zástupný objekt pre obsah 2">
                <a:extLst>
                  <a:ext uri="{FF2B5EF4-FFF2-40B4-BE49-F238E27FC236}">
                    <a16:creationId xmlns:a16="http://schemas.microsoft.com/office/drawing/2014/main" xmlns="" id="{507CE63D-AB36-EF47-9D75-8D2284C6AC9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73712" y="1957243"/>
                <a:ext cx="9310976" cy="5246622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251460" indent="-251460" algn="l" defTabSz="1005840" rtl="0" eaLnBrk="1" latinLnBrk="0" hangingPunct="1">
                  <a:lnSpc>
                    <a:spcPct val="90000"/>
                  </a:lnSpc>
                  <a:spcBef>
                    <a:spcPts val="1100"/>
                  </a:spcBef>
                  <a:buFont typeface="Arial" panose="020B0604020202020204" pitchFamily="34" charset="0"/>
                  <a:buChar char="•"/>
                  <a:defRPr sz="30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5438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26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5730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2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76022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26314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76606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26898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77190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27482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Algoritmy môžu mať rôzne </a:t>
                </a:r>
                <a:r>
                  <a:rPr lang="sk-SK" sz="1800" dirty="0">
                    <a:solidFill>
                      <a:srgbClr val="0078D4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nastavenia</a:t>
                </a:r>
              </a:p>
              <a:p>
                <a:pPr lvl="1"/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Pri rôznych nastaveniach môžeme dostať inú funkciu </a:t>
                </a:r>
                <a14:m>
                  <m:oMath xmlns:m="http://schemas.openxmlformats.org/officeDocument/2006/math">
                    <m:r>
                      <a:rPr lang="sk-SK" sz="1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𝑓</m:t>
                    </m:r>
                    <m:r>
                      <a:rPr lang="sk-SK" sz="1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pre tie isté </a:t>
                </a:r>
                <a:r>
                  <a:rPr lang="sk-SK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trénovacie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dáta</a:t>
                </a:r>
              </a:p>
              <a:p>
                <a:pPr lvl="1"/>
                <a:r>
                  <a:rPr lang="sk-SK" sz="1800" u="sng" dirty="0">
                    <a:latin typeface="Arial" panose="020B0604020202020204" pitchFamily="34" charset="0"/>
                    <a:cs typeface="Arial" panose="020B0604020202020204" pitchFamily="34" charset="0"/>
                  </a:rPr>
                  <a:t>Nastavenia musí nastaviť dátový analytik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tak aby dosiahol čo najlepšiu presnosť</a:t>
                </a:r>
              </a:p>
              <a:p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Preto sa niekedy dáta rozdelia na 3 podmnožiny: </a:t>
                </a:r>
                <a:r>
                  <a:rPr lang="sk-SK" sz="1800" dirty="0" err="1">
                    <a:solidFill>
                      <a:srgbClr val="0078D4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trénovaciu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, </a:t>
                </a:r>
                <a:r>
                  <a:rPr lang="sk-SK" sz="1800" u="sng" dirty="0">
                    <a:solidFill>
                      <a:srgbClr val="0078D4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validačnú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, </a:t>
                </a:r>
                <a:r>
                  <a:rPr lang="sk-SK" sz="1800" dirty="0">
                    <a:solidFill>
                      <a:srgbClr val="0078D4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testovaciu</a:t>
                </a:r>
              </a:p>
              <a:p>
                <a:endParaRPr lang="sk-SK" sz="1800" dirty="0">
                  <a:solidFill>
                    <a:srgbClr val="0078D4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Funkciu budeme vždy učiť na </a:t>
                </a:r>
                <a:r>
                  <a:rPr lang="sk-SK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trénovacích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dátach a dostaneme viacero funkcií pre rôzne nastavenia, ktoré otestujeme na validačnej množine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Zistíme najlepšie nastavenia, spojíme validačnú a </a:t>
                </a:r>
                <a:r>
                  <a:rPr lang="sk-SK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trénovaciu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množinu a naučíme na spojených dátach výslednú funkciu s najlepšími nastaveniami</a:t>
                </a:r>
              </a:p>
              <a:p>
                <a:pPr marL="457200" indent="-457200">
                  <a:buFont typeface="+mj-lt"/>
                  <a:buAutoNum type="arabicPeriod"/>
                </a:pP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Otestujeme výslednú presnosť na testovacej množine </a:t>
                </a:r>
              </a:p>
              <a:p>
                <a:endParaRPr lang="sk-SK" sz="1800" dirty="0">
                  <a:solidFill>
                    <a:srgbClr val="0078D4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sk-SK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sk-SK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8" name="Zástupný objekt pre obsah 2">
                <a:extLst>
                  <a:ext uri="{FF2B5EF4-FFF2-40B4-BE49-F238E27FC236}">
                    <a16:creationId xmlns:a16="http://schemas.microsoft.com/office/drawing/2014/main" id="{507CE63D-AB36-EF47-9D75-8D2284C6AC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712" y="1957243"/>
                <a:ext cx="9310976" cy="5246622"/>
              </a:xfrm>
              <a:prstGeom prst="rect">
                <a:avLst/>
              </a:prstGeom>
              <a:blipFill>
                <a:blip r:embed="rId2"/>
                <a:stretch>
                  <a:fillRect l="-393" t="-1045"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011721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Prediktívne metódy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Ako vyhodnotíme presnosť predikcie?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35</a:t>
            </a:fld>
            <a:endParaRPr lang="en-US" dirty="0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Aby sme dostali ešte lepší odhad chyby, rozdelenie dát a učenie zopakujeme viac krát s tými istými nastaveniami algoritmu, napr. 10x</a:t>
            </a: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Dostaneme 10 funkcií, ktoré môžu mať rôznu chybu pretože boli naučené a otestované na rôznych </a:t>
            </a:r>
            <a:r>
              <a:rPr lang="sk-SK" sz="1800" dirty="0" err="1">
                <a:latin typeface="Arial" panose="020B0604020202020204" pitchFamily="34" charset="0"/>
                <a:cs typeface="Arial" panose="020B0604020202020204" pitchFamily="34" charset="0"/>
              </a:rPr>
              <a:t>trénovacích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a testovacích dátach</a:t>
            </a: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Pre vyhodnotenie vypočítame priemernú chybu a jej štandardnú odchýlku</a:t>
            </a: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Ak máme napr. dva rôzne algoritmy pre klasifikáciu a chceme vybrať ktorý je lepší: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Prvý má priemernú chybu 5,3% ± 0,8 a druhý 1,2% ± 0,9 – zvolím si druhý algoritmus, pretože ma výrazne nižšiu chybu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Prvý má priemernú chybu 5,45% ± 0,5 a druhý 5,3% ± 2,5 – zvolím si prvý algoritmus, pretože obidva majú porovnateľnú chybu, ale prvý má </a:t>
            </a:r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nižšiu </a:t>
            </a:r>
            <a:r>
              <a:rPr lang="sk-SK" sz="1800" u="sng" dirty="0" err="1">
                <a:latin typeface="Arial" panose="020B0604020202020204" pitchFamily="34" charset="0"/>
                <a:cs typeface="Arial" panose="020B0604020202020204" pitchFamily="34" charset="0"/>
              </a:rPr>
              <a:t>varianciu</a:t>
            </a:r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 učenia</a:t>
            </a: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84031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Prediktívne metódy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Ako vyhodnotíme presnosť predikcie?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36</a:t>
            </a:fld>
            <a:endParaRPr lang="en-US" dirty="0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Potrebujeme jednak dostatok dát na učenie aby vedel algoritmus učenia odvodiť z dát závislosti medzi atribútmi, a jednak dostatok dát aby sme mohli spoľahlivo odhadnúť výslednú chybu</a:t>
            </a:r>
          </a:p>
          <a:p>
            <a:endParaRPr lang="sk-SK" sz="1800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Čo ak máme málo dát</a:t>
            </a:r>
            <a:r>
              <a:rPr lang="en-US" sz="1800" u="sng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Môžeme postupovať podľa </a:t>
            </a:r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krížovej validácie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Napr. pri 5 násobnej krížovej validácií rozdelíme dáta náhodne na 5 podmnožín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Postupne zvolíme jednu podmnožinu ako testovaciu a natrénujeme 5 modelov na ostatných dátach</a:t>
            </a: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4823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Prediktívne metódy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Krížová validácia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37</a:t>
            </a:fld>
            <a:endParaRPr lang="en-US" dirty="0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Aj krížovú validáciu môžeme opakovať napr. 10x, takže napr. pri 5-násobnej krížovej validácii učíme a testujeme až 10 x 5 = 50 funkcií</a:t>
            </a: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Na konci testovania keď už si zvolíme najlepší algoritmus a jeho nastavenia naučíme funkciu na všetkých dátach</a:t>
            </a:r>
          </a:p>
        </p:txBody>
      </p:sp>
      <p:sp>
        <p:nvSpPr>
          <p:cNvPr id="6" name="Obdĺžnik 5">
            <a:extLst>
              <a:ext uri="{FF2B5EF4-FFF2-40B4-BE49-F238E27FC236}">
                <a16:creationId xmlns:a16="http://schemas.microsoft.com/office/drawing/2014/main" xmlns="" id="{A5738A5D-C14E-4FA2-A64A-70556F187571}"/>
              </a:ext>
            </a:extLst>
          </p:cNvPr>
          <p:cNvSpPr/>
          <p:nvPr/>
        </p:nvSpPr>
        <p:spPr>
          <a:xfrm>
            <a:off x="1762898" y="2257169"/>
            <a:ext cx="914400" cy="33775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M1</a:t>
            </a:r>
          </a:p>
        </p:txBody>
      </p:sp>
      <p:sp>
        <p:nvSpPr>
          <p:cNvPr id="7" name="Obdĺžnik 6">
            <a:extLst>
              <a:ext uri="{FF2B5EF4-FFF2-40B4-BE49-F238E27FC236}">
                <a16:creationId xmlns:a16="http://schemas.microsoft.com/office/drawing/2014/main" xmlns="" id="{2F0E448E-A680-4969-8B6A-B91F3C2CE39F}"/>
              </a:ext>
            </a:extLst>
          </p:cNvPr>
          <p:cNvSpPr/>
          <p:nvPr/>
        </p:nvSpPr>
        <p:spPr>
          <a:xfrm>
            <a:off x="2677298" y="2257168"/>
            <a:ext cx="914400" cy="33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M2</a:t>
            </a:r>
          </a:p>
        </p:txBody>
      </p:sp>
      <p:sp>
        <p:nvSpPr>
          <p:cNvPr id="9" name="Obdĺžnik 8">
            <a:extLst>
              <a:ext uri="{FF2B5EF4-FFF2-40B4-BE49-F238E27FC236}">
                <a16:creationId xmlns:a16="http://schemas.microsoft.com/office/drawing/2014/main" xmlns="" id="{5D4DA712-3A4D-4F59-82AF-A8DCC5574AB5}"/>
              </a:ext>
            </a:extLst>
          </p:cNvPr>
          <p:cNvSpPr/>
          <p:nvPr/>
        </p:nvSpPr>
        <p:spPr>
          <a:xfrm>
            <a:off x="3591698" y="2257168"/>
            <a:ext cx="914400" cy="33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M3</a:t>
            </a:r>
          </a:p>
        </p:txBody>
      </p:sp>
      <p:sp>
        <p:nvSpPr>
          <p:cNvPr id="10" name="Obdĺžnik 9">
            <a:extLst>
              <a:ext uri="{FF2B5EF4-FFF2-40B4-BE49-F238E27FC236}">
                <a16:creationId xmlns:a16="http://schemas.microsoft.com/office/drawing/2014/main" xmlns="" id="{75A90A42-67D4-47AA-8388-7D135902D19B}"/>
              </a:ext>
            </a:extLst>
          </p:cNvPr>
          <p:cNvSpPr/>
          <p:nvPr/>
        </p:nvSpPr>
        <p:spPr>
          <a:xfrm>
            <a:off x="4506098" y="2257168"/>
            <a:ext cx="914400" cy="33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M4</a:t>
            </a:r>
          </a:p>
        </p:txBody>
      </p:sp>
      <p:sp>
        <p:nvSpPr>
          <p:cNvPr id="11" name="Obdĺžnik 10">
            <a:extLst>
              <a:ext uri="{FF2B5EF4-FFF2-40B4-BE49-F238E27FC236}">
                <a16:creationId xmlns:a16="http://schemas.microsoft.com/office/drawing/2014/main" xmlns="" id="{413D8DF5-9F17-4ED0-A466-DFB90D88190D}"/>
              </a:ext>
            </a:extLst>
          </p:cNvPr>
          <p:cNvSpPr/>
          <p:nvPr/>
        </p:nvSpPr>
        <p:spPr>
          <a:xfrm>
            <a:off x="5420498" y="2257167"/>
            <a:ext cx="914400" cy="33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M5</a:t>
            </a:r>
          </a:p>
        </p:txBody>
      </p:sp>
      <p:sp>
        <p:nvSpPr>
          <p:cNvPr id="19" name="Obdĺžnik 18">
            <a:extLst>
              <a:ext uri="{FF2B5EF4-FFF2-40B4-BE49-F238E27FC236}">
                <a16:creationId xmlns:a16="http://schemas.microsoft.com/office/drawing/2014/main" xmlns="" id="{17FCFDC0-F8DC-43A4-9157-B4A993C40C95}"/>
              </a:ext>
            </a:extLst>
          </p:cNvPr>
          <p:cNvSpPr/>
          <p:nvPr/>
        </p:nvSpPr>
        <p:spPr>
          <a:xfrm>
            <a:off x="1762898" y="3171567"/>
            <a:ext cx="914400" cy="33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M1</a:t>
            </a:r>
          </a:p>
        </p:txBody>
      </p:sp>
      <p:sp>
        <p:nvSpPr>
          <p:cNvPr id="20" name="Obdĺžnik 19">
            <a:extLst>
              <a:ext uri="{FF2B5EF4-FFF2-40B4-BE49-F238E27FC236}">
                <a16:creationId xmlns:a16="http://schemas.microsoft.com/office/drawing/2014/main" xmlns="" id="{A39DAA51-D289-4827-9015-0832EE987126}"/>
              </a:ext>
            </a:extLst>
          </p:cNvPr>
          <p:cNvSpPr/>
          <p:nvPr/>
        </p:nvSpPr>
        <p:spPr>
          <a:xfrm>
            <a:off x="2677298" y="3171566"/>
            <a:ext cx="914400" cy="33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M2</a:t>
            </a:r>
          </a:p>
        </p:txBody>
      </p:sp>
      <p:sp>
        <p:nvSpPr>
          <p:cNvPr id="21" name="Obdĺžnik 20">
            <a:extLst>
              <a:ext uri="{FF2B5EF4-FFF2-40B4-BE49-F238E27FC236}">
                <a16:creationId xmlns:a16="http://schemas.microsoft.com/office/drawing/2014/main" xmlns="" id="{7D55E893-4934-413C-AC50-1E7B5482C1D8}"/>
              </a:ext>
            </a:extLst>
          </p:cNvPr>
          <p:cNvSpPr/>
          <p:nvPr/>
        </p:nvSpPr>
        <p:spPr>
          <a:xfrm>
            <a:off x="3591698" y="3171566"/>
            <a:ext cx="914400" cy="33775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M3</a:t>
            </a:r>
          </a:p>
        </p:txBody>
      </p:sp>
      <p:sp>
        <p:nvSpPr>
          <p:cNvPr id="22" name="Obdĺžnik 21">
            <a:extLst>
              <a:ext uri="{FF2B5EF4-FFF2-40B4-BE49-F238E27FC236}">
                <a16:creationId xmlns:a16="http://schemas.microsoft.com/office/drawing/2014/main" xmlns="" id="{521FB10B-18C3-4291-AB21-020E71A84DDF}"/>
              </a:ext>
            </a:extLst>
          </p:cNvPr>
          <p:cNvSpPr/>
          <p:nvPr/>
        </p:nvSpPr>
        <p:spPr>
          <a:xfrm>
            <a:off x="4506098" y="3171566"/>
            <a:ext cx="914400" cy="33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M4</a:t>
            </a:r>
          </a:p>
        </p:txBody>
      </p:sp>
      <p:sp>
        <p:nvSpPr>
          <p:cNvPr id="23" name="Obdĺžnik 22">
            <a:extLst>
              <a:ext uri="{FF2B5EF4-FFF2-40B4-BE49-F238E27FC236}">
                <a16:creationId xmlns:a16="http://schemas.microsoft.com/office/drawing/2014/main" xmlns="" id="{8173F1DE-FB84-4561-BD5E-BACC5510CF51}"/>
              </a:ext>
            </a:extLst>
          </p:cNvPr>
          <p:cNvSpPr/>
          <p:nvPr/>
        </p:nvSpPr>
        <p:spPr>
          <a:xfrm>
            <a:off x="5420498" y="3171565"/>
            <a:ext cx="914400" cy="33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M5</a:t>
            </a:r>
          </a:p>
        </p:txBody>
      </p:sp>
      <p:sp>
        <p:nvSpPr>
          <p:cNvPr id="24" name="Obdĺžnik 23">
            <a:extLst>
              <a:ext uri="{FF2B5EF4-FFF2-40B4-BE49-F238E27FC236}">
                <a16:creationId xmlns:a16="http://schemas.microsoft.com/office/drawing/2014/main" xmlns="" id="{CF8BC160-906F-4998-8DF4-7820BFA0DCAE}"/>
              </a:ext>
            </a:extLst>
          </p:cNvPr>
          <p:cNvSpPr/>
          <p:nvPr/>
        </p:nvSpPr>
        <p:spPr>
          <a:xfrm>
            <a:off x="1762898" y="3628763"/>
            <a:ext cx="914400" cy="33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b="1" dirty="0"/>
              <a:t>M1</a:t>
            </a:r>
          </a:p>
        </p:txBody>
      </p:sp>
      <p:sp>
        <p:nvSpPr>
          <p:cNvPr id="25" name="Obdĺžnik 24">
            <a:extLst>
              <a:ext uri="{FF2B5EF4-FFF2-40B4-BE49-F238E27FC236}">
                <a16:creationId xmlns:a16="http://schemas.microsoft.com/office/drawing/2014/main" xmlns="" id="{DBC882F3-2D9E-49F3-9718-F4C696E256A5}"/>
              </a:ext>
            </a:extLst>
          </p:cNvPr>
          <p:cNvSpPr/>
          <p:nvPr/>
        </p:nvSpPr>
        <p:spPr>
          <a:xfrm>
            <a:off x="2677298" y="3628762"/>
            <a:ext cx="914400" cy="33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b="1" dirty="0"/>
              <a:t>M2</a:t>
            </a:r>
          </a:p>
        </p:txBody>
      </p:sp>
      <p:sp>
        <p:nvSpPr>
          <p:cNvPr id="26" name="Obdĺžnik 25">
            <a:extLst>
              <a:ext uri="{FF2B5EF4-FFF2-40B4-BE49-F238E27FC236}">
                <a16:creationId xmlns:a16="http://schemas.microsoft.com/office/drawing/2014/main" xmlns="" id="{F7B9D42B-D2DB-467D-8A47-78F895B99202}"/>
              </a:ext>
            </a:extLst>
          </p:cNvPr>
          <p:cNvSpPr/>
          <p:nvPr/>
        </p:nvSpPr>
        <p:spPr>
          <a:xfrm>
            <a:off x="3591698" y="3628762"/>
            <a:ext cx="914400" cy="33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b="1" dirty="0"/>
              <a:t>M3</a:t>
            </a:r>
          </a:p>
        </p:txBody>
      </p:sp>
      <p:sp>
        <p:nvSpPr>
          <p:cNvPr id="27" name="Obdĺžnik 26">
            <a:extLst>
              <a:ext uri="{FF2B5EF4-FFF2-40B4-BE49-F238E27FC236}">
                <a16:creationId xmlns:a16="http://schemas.microsoft.com/office/drawing/2014/main" xmlns="" id="{693392ED-09AA-4134-B38D-68081609945A}"/>
              </a:ext>
            </a:extLst>
          </p:cNvPr>
          <p:cNvSpPr/>
          <p:nvPr/>
        </p:nvSpPr>
        <p:spPr>
          <a:xfrm>
            <a:off x="4506098" y="3628762"/>
            <a:ext cx="914400" cy="33775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b="1" dirty="0"/>
              <a:t>M4</a:t>
            </a:r>
          </a:p>
        </p:txBody>
      </p:sp>
      <p:sp>
        <p:nvSpPr>
          <p:cNvPr id="28" name="Obdĺžnik 27">
            <a:extLst>
              <a:ext uri="{FF2B5EF4-FFF2-40B4-BE49-F238E27FC236}">
                <a16:creationId xmlns:a16="http://schemas.microsoft.com/office/drawing/2014/main" xmlns="" id="{83FE1BFE-4B4E-42AD-942E-10DAD7F161D6}"/>
              </a:ext>
            </a:extLst>
          </p:cNvPr>
          <p:cNvSpPr/>
          <p:nvPr/>
        </p:nvSpPr>
        <p:spPr>
          <a:xfrm>
            <a:off x="5420498" y="3628761"/>
            <a:ext cx="914400" cy="33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b="1" dirty="0"/>
              <a:t>M5</a:t>
            </a:r>
          </a:p>
        </p:txBody>
      </p:sp>
      <p:sp>
        <p:nvSpPr>
          <p:cNvPr id="29" name="Obdĺžnik 28">
            <a:extLst>
              <a:ext uri="{FF2B5EF4-FFF2-40B4-BE49-F238E27FC236}">
                <a16:creationId xmlns:a16="http://schemas.microsoft.com/office/drawing/2014/main" xmlns="" id="{022D709E-EE1B-424C-8A67-3F0CFB0D0E71}"/>
              </a:ext>
            </a:extLst>
          </p:cNvPr>
          <p:cNvSpPr/>
          <p:nvPr/>
        </p:nvSpPr>
        <p:spPr>
          <a:xfrm>
            <a:off x="1762898" y="4069426"/>
            <a:ext cx="914400" cy="33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M1</a:t>
            </a:r>
          </a:p>
        </p:txBody>
      </p:sp>
      <p:sp>
        <p:nvSpPr>
          <p:cNvPr id="30" name="Obdĺžnik 29">
            <a:extLst>
              <a:ext uri="{FF2B5EF4-FFF2-40B4-BE49-F238E27FC236}">
                <a16:creationId xmlns:a16="http://schemas.microsoft.com/office/drawing/2014/main" xmlns="" id="{924F0079-812A-4D49-AB7F-99329167F956}"/>
              </a:ext>
            </a:extLst>
          </p:cNvPr>
          <p:cNvSpPr/>
          <p:nvPr/>
        </p:nvSpPr>
        <p:spPr>
          <a:xfrm>
            <a:off x="2677298" y="4069425"/>
            <a:ext cx="914400" cy="33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M2</a:t>
            </a:r>
          </a:p>
        </p:txBody>
      </p:sp>
      <p:sp>
        <p:nvSpPr>
          <p:cNvPr id="31" name="Obdĺžnik 30">
            <a:extLst>
              <a:ext uri="{FF2B5EF4-FFF2-40B4-BE49-F238E27FC236}">
                <a16:creationId xmlns:a16="http://schemas.microsoft.com/office/drawing/2014/main" xmlns="" id="{99F7EC54-2A25-4B10-B0A5-C012D3D9B90E}"/>
              </a:ext>
            </a:extLst>
          </p:cNvPr>
          <p:cNvSpPr/>
          <p:nvPr/>
        </p:nvSpPr>
        <p:spPr>
          <a:xfrm>
            <a:off x="3591698" y="4069425"/>
            <a:ext cx="914400" cy="33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M3</a:t>
            </a:r>
          </a:p>
        </p:txBody>
      </p:sp>
      <p:sp>
        <p:nvSpPr>
          <p:cNvPr id="32" name="Obdĺžnik 31">
            <a:extLst>
              <a:ext uri="{FF2B5EF4-FFF2-40B4-BE49-F238E27FC236}">
                <a16:creationId xmlns:a16="http://schemas.microsoft.com/office/drawing/2014/main" xmlns="" id="{A8508878-1518-44E2-9DFF-7D085EA8E218}"/>
              </a:ext>
            </a:extLst>
          </p:cNvPr>
          <p:cNvSpPr/>
          <p:nvPr/>
        </p:nvSpPr>
        <p:spPr>
          <a:xfrm>
            <a:off x="4506098" y="4069425"/>
            <a:ext cx="914400" cy="33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M4</a:t>
            </a:r>
          </a:p>
        </p:txBody>
      </p:sp>
      <p:sp>
        <p:nvSpPr>
          <p:cNvPr id="33" name="Obdĺžnik 32">
            <a:extLst>
              <a:ext uri="{FF2B5EF4-FFF2-40B4-BE49-F238E27FC236}">
                <a16:creationId xmlns:a16="http://schemas.microsoft.com/office/drawing/2014/main" xmlns="" id="{E5956D5B-0D07-41FB-9F23-30F85F6F58BF}"/>
              </a:ext>
            </a:extLst>
          </p:cNvPr>
          <p:cNvSpPr/>
          <p:nvPr/>
        </p:nvSpPr>
        <p:spPr>
          <a:xfrm>
            <a:off x="5420498" y="4069424"/>
            <a:ext cx="914400" cy="33775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M5</a:t>
            </a:r>
          </a:p>
        </p:txBody>
      </p:sp>
      <p:sp>
        <p:nvSpPr>
          <p:cNvPr id="34" name="Obdĺžnik 33">
            <a:extLst>
              <a:ext uri="{FF2B5EF4-FFF2-40B4-BE49-F238E27FC236}">
                <a16:creationId xmlns:a16="http://schemas.microsoft.com/office/drawing/2014/main" xmlns="" id="{27770DCD-A23F-4F9C-8D97-AE74342885F1}"/>
              </a:ext>
            </a:extLst>
          </p:cNvPr>
          <p:cNvSpPr/>
          <p:nvPr/>
        </p:nvSpPr>
        <p:spPr>
          <a:xfrm>
            <a:off x="6676768" y="2253049"/>
            <a:ext cx="1486929" cy="3377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>
                <a:solidFill>
                  <a:schemeClr val="tx1"/>
                </a:solidFill>
              </a:rPr>
              <a:t>Chyba na M1</a:t>
            </a:r>
          </a:p>
        </p:txBody>
      </p:sp>
      <p:sp>
        <p:nvSpPr>
          <p:cNvPr id="35" name="Obdĺžnik 34">
            <a:extLst>
              <a:ext uri="{FF2B5EF4-FFF2-40B4-BE49-F238E27FC236}">
                <a16:creationId xmlns:a16="http://schemas.microsoft.com/office/drawing/2014/main" xmlns="" id="{8444FEAA-D287-47A0-9EA3-5397144242D0}"/>
              </a:ext>
            </a:extLst>
          </p:cNvPr>
          <p:cNvSpPr/>
          <p:nvPr/>
        </p:nvSpPr>
        <p:spPr>
          <a:xfrm>
            <a:off x="6676767" y="2710248"/>
            <a:ext cx="1486929" cy="3377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>
                <a:solidFill>
                  <a:schemeClr val="tx1"/>
                </a:solidFill>
              </a:rPr>
              <a:t>Chyba na M2</a:t>
            </a:r>
          </a:p>
        </p:txBody>
      </p:sp>
      <p:sp>
        <p:nvSpPr>
          <p:cNvPr id="36" name="Obdĺžnik 35">
            <a:extLst>
              <a:ext uri="{FF2B5EF4-FFF2-40B4-BE49-F238E27FC236}">
                <a16:creationId xmlns:a16="http://schemas.microsoft.com/office/drawing/2014/main" xmlns="" id="{6D77D8CD-2D1F-4DB8-A785-8382A65C55B7}"/>
              </a:ext>
            </a:extLst>
          </p:cNvPr>
          <p:cNvSpPr/>
          <p:nvPr/>
        </p:nvSpPr>
        <p:spPr>
          <a:xfrm>
            <a:off x="6685561" y="3167447"/>
            <a:ext cx="1486929" cy="3377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>
                <a:solidFill>
                  <a:schemeClr val="tx1"/>
                </a:solidFill>
              </a:rPr>
              <a:t>Chyba na M3</a:t>
            </a:r>
          </a:p>
        </p:txBody>
      </p:sp>
      <p:sp>
        <p:nvSpPr>
          <p:cNvPr id="37" name="Obdĺžnik 36">
            <a:extLst>
              <a:ext uri="{FF2B5EF4-FFF2-40B4-BE49-F238E27FC236}">
                <a16:creationId xmlns:a16="http://schemas.microsoft.com/office/drawing/2014/main" xmlns="" id="{080E7D6D-A076-45BB-9B7F-447A2FF637A4}"/>
              </a:ext>
            </a:extLst>
          </p:cNvPr>
          <p:cNvSpPr/>
          <p:nvPr/>
        </p:nvSpPr>
        <p:spPr>
          <a:xfrm>
            <a:off x="6676766" y="3587293"/>
            <a:ext cx="1486929" cy="3377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>
                <a:solidFill>
                  <a:schemeClr val="tx1"/>
                </a:solidFill>
              </a:rPr>
              <a:t>Chyba na M4</a:t>
            </a:r>
          </a:p>
        </p:txBody>
      </p:sp>
      <p:sp>
        <p:nvSpPr>
          <p:cNvPr id="38" name="Obdĺžnik 37">
            <a:extLst>
              <a:ext uri="{FF2B5EF4-FFF2-40B4-BE49-F238E27FC236}">
                <a16:creationId xmlns:a16="http://schemas.microsoft.com/office/drawing/2014/main" xmlns="" id="{77BE5428-5E26-426C-B746-F77FC1E53194}"/>
              </a:ext>
            </a:extLst>
          </p:cNvPr>
          <p:cNvSpPr/>
          <p:nvPr/>
        </p:nvSpPr>
        <p:spPr>
          <a:xfrm>
            <a:off x="6676766" y="4044492"/>
            <a:ext cx="1486929" cy="3377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>
                <a:solidFill>
                  <a:schemeClr val="tx1"/>
                </a:solidFill>
              </a:rPr>
              <a:t>Chyba na M5</a:t>
            </a:r>
          </a:p>
        </p:txBody>
      </p:sp>
      <p:sp>
        <p:nvSpPr>
          <p:cNvPr id="39" name="Obdĺžnik 38">
            <a:extLst>
              <a:ext uri="{FF2B5EF4-FFF2-40B4-BE49-F238E27FC236}">
                <a16:creationId xmlns:a16="http://schemas.microsoft.com/office/drawing/2014/main" xmlns="" id="{E8943562-7B67-4C18-B7BD-DEDE6BA0D151}"/>
              </a:ext>
            </a:extLst>
          </p:cNvPr>
          <p:cNvSpPr/>
          <p:nvPr/>
        </p:nvSpPr>
        <p:spPr>
          <a:xfrm>
            <a:off x="6596726" y="4555526"/>
            <a:ext cx="1664598" cy="3377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>
                <a:solidFill>
                  <a:schemeClr val="tx1"/>
                </a:solidFill>
              </a:rPr>
              <a:t>Celková chyba</a:t>
            </a:r>
          </a:p>
        </p:txBody>
      </p:sp>
      <p:cxnSp>
        <p:nvCxnSpPr>
          <p:cNvPr id="4" name="Rovná spojnica 3">
            <a:extLst>
              <a:ext uri="{FF2B5EF4-FFF2-40B4-BE49-F238E27FC236}">
                <a16:creationId xmlns:a16="http://schemas.microsoft.com/office/drawing/2014/main" xmlns="" id="{AF56A6FE-5D15-4243-B06A-B5207108494C}"/>
              </a:ext>
            </a:extLst>
          </p:cNvPr>
          <p:cNvCxnSpPr>
            <a:cxnSpLocks/>
          </p:cNvCxnSpPr>
          <p:nvPr/>
        </p:nvCxnSpPr>
        <p:spPr>
          <a:xfrm flipH="1">
            <a:off x="6596727" y="4464908"/>
            <a:ext cx="166459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bdĺžnik 39">
            <a:extLst>
              <a:ext uri="{FF2B5EF4-FFF2-40B4-BE49-F238E27FC236}">
                <a16:creationId xmlns:a16="http://schemas.microsoft.com/office/drawing/2014/main" xmlns="" id="{86C94049-E438-4401-BFB3-B485B4564437}"/>
              </a:ext>
            </a:extLst>
          </p:cNvPr>
          <p:cNvSpPr/>
          <p:nvPr/>
        </p:nvSpPr>
        <p:spPr>
          <a:xfrm>
            <a:off x="6685561" y="3838263"/>
            <a:ext cx="1486929" cy="3377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41" name="Obdĺžnik 40">
            <a:extLst>
              <a:ext uri="{FF2B5EF4-FFF2-40B4-BE49-F238E27FC236}">
                <a16:creationId xmlns:a16="http://schemas.microsoft.com/office/drawing/2014/main" xmlns="" id="{3056F83F-6D78-4726-B319-862E0E9A7CEB}"/>
              </a:ext>
            </a:extLst>
          </p:cNvPr>
          <p:cNvSpPr/>
          <p:nvPr/>
        </p:nvSpPr>
        <p:spPr>
          <a:xfrm>
            <a:off x="6676765" y="3373108"/>
            <a:ext cx="1486929" cy="3377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42" name="Obdĺžnik 41">
            <a:extLst>
              <a:ext uri="{FF2B5EF4-FFF2-40B4-BE49-F238E27FC236}">
                <a16:creationId xmlns:a16="http://schemas.microsoft.com/office/drawing/2014/main" xmlns="" id="{1E90B78F-95D8-4DF8-ABBB-8B132C9C9506}"/>
              </a:ext>
            </a:extLst>
          </p:cNvPr>
          <p:cNvSpPr/>
          <p:nvPr/>
        </p:nvSpPr>
        <p:spPr>
          <a:xfrm>
            <a:off x="6676764" y="2952692"/>
            <a:ext cx="1486929" cy="3377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43" name="Obdĺžnik 42">
            <a:extLst>
              <a:ext uri="{FF2B5EF4-FFF2-40B4-BE49-F238E27FC236}">
                <a16:creationId xmlns:a16="http://schemas.microsoft.com/office/drawing/2014/main" xmlns="" id="{60762CDB-4729-4F2E-894F-39F8AC100BF3}"/>
              </a:ext>
            </a:extLst>
          </p:cNvPr>
          <p:cNvSpPr/>
          <p:nvPr/>
        </p:nvSpPr>
        <p:spPr>
          <a:xfrm>
            <a:off x="6685560" y="2499895"/>
            <a:ext cx="1486929" cy="3377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>
                <a:solidFill>
                  <a:schemeClr val="tx1"/>
                </a:solidFill>
              </a:rPr>
              <a:t>+</a:t>
            </a:r>
          </a:p>
        </p:txBody>
      </p:sp>
      <p:sp>
        <p:nvSpPr>
          <p:cNvPr id="44" name="Obdĺžnik 43">
            <a:extLst>
              <a:ext uri="{FF2B5EF4-FFF2-40B4-BE49-F238E27FC236}">
                <a16:creationId xmlns:a16="http://schemas.microsoft.com/office/drawing/2014/main" xmlns="" id="{595027AA-1191-4330-9B4C-A21818876144}"/>
              </a:ext>
            </a:extLst>
          </p:cNvPr>
          <p:cNvSpPr/>
          <p:nvPr/>
        </p:nvSpPr>
        <p:spPr>
          <a:xfrm>
            <a:off x="1762898" y="2710249"/>
            <a:ext cx="914400" cy="33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M1</a:t>
            </a:r>
          </a:p>
        </p:txBody>
      </p:sp>
      <p:sp>
        <p:nvSpPr>
          <p:cNvPr id="45" name="Obdĺžnik 44">
            <a:extLst>
              <a:ext uri="{FF2B5EF4-FFF2-40B4-BE49-F238E27FC236}">
                <a16:creationId xmlns:a16="http://schemas.microsoft.com/office/drawing/2014/main" xmlns="" id="{EBEE57E6-3051-4C8A-9F9E-09B0FFB47274}"/>
              </a:ext>
            </a:extLst>
          </p:cNvPr>
          <p:cNvSpPr/>
          <p:nvPr/>
        </p:nvSpPr>
        <p:spPr>
          <a:xfrm>
            <a:off x="2677298" y="2710248"/>
            <a:ext cx="914400" cy="33775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M2</a:t>
            </a:r>
          </a:p>
        </p:txBody>
      </p:sp>
      <p:sp>
        <p:nvSpPr>
          <p:cNvPr id="46" name="Obdĺžnik 45">
            <a:extLst>
              <a:ext uri="{FF2B5EF4-FFF2-40B4-BE49-F238E27FC236}">
                <a16:creationId xmlns:a16="http://schemas.microsoft.com/office/drawing/2014/main" xmlns="" id="{27CD2E2C-6B77-42F4-9770-9D0CE813DEDB}"/>
              </a:ext>
            </a:extLst>
          </p:cNvPr>
          <p:cNvSpPr/>
          <p:nvPr/>
        </p:nvSpPr>
        <p:spPr>
          <a:xfrm>
            <a:off x="3591698" y="2710248"/>
            <a:ext cx="914400" cy="33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M3</a:t>
            </a:r>
          </a:p>
        </p:txBody>
      </p:sp>
      <p:sp>
        <p:nvSpPr>
          <p:cNvPr id="47" name="Obdĺžnik 46">
            <a:extLst>
              <a:ext uri="{FF2B5EF4-FFF2-40B4-BE49-F238E27FC236}">
                <a16:creationId xmlns:a16="http://schemas.microsoft.com/office/drawing/2014/main" xmlns="" id="{7FF8AB7F-E950-43AA-9522-555899E28657}"/>
              </a:ext>
            </a:extLst>
          </p:cNvPr>
          <p:cNvSpPr/>
          <p:nvPr/>
        </p:nvSpPr>
        <p:spPr>
          <a:xfrm>
            <a:off x="4506098" y="2710248"/>
            <a:ext cx="914400" cy="33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M4</a:t>
            </a:r>
          </a:p>
        </p:txBody>
      </p:sp>
      <p:sp>
        <p:nvSpPr>
          <p:cNvPr id="48" name="Obdĺžnik 47">
            <a:extLst>
              <a:ext uri="{FF2B5EF4-FFF2-40B4-BE49-F238E27FC236}">
                <a16:creationId xmlns:a16="http://schemas.microsoft.com/office/drawing/2014/main" xmlns="" id="{AE845B18-9E4B-4285-9162-F1BF41A46C4A}"/>
              </a:ext>
            </a:extLst>
          </p:cNvPr>
          <p:cNvSpPr/>
          <p:nvPr/>
        </p:nvSpPr>
        <p:spPr>
          <a:xfrm>
            <a:off x="5420498" y="2710247"/>
            <a:ext cx="914400" cy="3377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M5</a:t>
            </a:r>
          </a:p>
        </p:txBody>
      </p:sp>
    </p:spTree>
    <p:extLst>
      <p:ext uri="{BB962C8B-B14F-4D97-AF65-F5344CB8AC3E}">
        <p14:creationId xmlns:p14="http://schemas.microsoft.com/office/powerpoint/2010/main" val="27821266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Prediktívne metódy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V čom sa vlastne algoritmy odlišujú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?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55519" y="6890827"/>
            <a:ext cx="2263140" cy="413808"/>
          </a:xfrm>
        </p:spPr>
        <p:txBody>
          <a:bodyPr/>
          <a:lstStyle/>
          <a:p>
            <a:fld id="{E07A91BD-2D30-4D1B-B388-0538F34CA7E2}" type="slidenum">
              <a:rPr lang="en-US" smtClean="0"/>
              <a:t>38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Zástupný objekt pre obsah 2">
                <a:extLst>
                  <a:ext uri="{FF2B5EF4-FFF2-40B4-BE49-F238E27FC236}">
                    <a16:creationId xmlns:a16="http://schemas.microsoft.com/office/drawing/2014/main" xmlns="" id="{507CE63D-AB36-EF47-9D75-8D2284C6AC9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73712" y="1957243"/>
                <a:ext cx="9310976" cy="5246622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251460" indent="-251460" algn="l" defTabSz="1005840" rtl="0" eaLnBrk="1" latinLnBrk="0" hangingPunct="1">
                  <a:lnSpc>
                    <a:spcPct val="90000"/>
                  </a:lnSpc>
                  <a:spcBef>
                    <a:spcPts val="1100"/>
                  </a:spcBef>
                  <a:buFont typeface="Arial" panose="020B0604020202020204" pitchFamily="34" charset="0"/>
                  <a:buChar char="•"/>
                  <a:defRPr sz="30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5438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264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25730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2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76022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26314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76606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26898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77190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274820" indent="-251460" algn="l" defTabSz="1005840" rtl="0" eaLnBrk="1" latinLnBrk="0" hangingPunct="1">
                  <a:lnSpc>
                    <a:spcPct val="90000"/>
                  </a:lnSpc>
                  <a:spcBef>
                    <a:spcPts val="550"/>
                  </a:spcBef>
                  <a:buFont typeface="Arial" panose="020B0604020202020204" pitchFamily="34" charset="0"/>
                  <a:buChar char="•"/>
                  <a:defRPr sz="198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Matematicky, každý algoritmus má vnútorne naprogramovanú množinu funkcií – tzv. </a:t>
                </a:r>
                <a:r>
                  <a:rPr lang="sk-SK" sz="1800" dirty="0">
                    <a:solidFill>
                      <a:srgbClr val="0078D4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model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, z ktorej pre dané </a:t>
                </a:r>
                <a:r>
                  <a:rPr lang="sk-SK" sz="18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trénovacie</a:t>
                </a:r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dáta vyberie jednu – tú ktorá má najmenšiu chybu </a:t>
                </a:r>
                <a:r>
                  <a:rPr lang="sk-SK" sz="1800" u="sng" dirty="0">
                    <a:latin typeface="Arial" panose="020B0604020202020204" pitchFamily="34" charset="0"/>
                    <a:cs typeface="Arial" panose="020B0604020202020204" pitchFamily="34" charset="0"/>
                  </a:rPr>
                  <a:t>na </a:t>
                </a:r>
                <a:r>
                  <a:rPr lang="sk-SK" sz="1800" u="sng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trénovacích</a:t>
                </a:r>
                <a:r>
                  <a:rPr lang="sk-SK" sz="1800" u="sng" dirty="0">
                    <a:latin typeface="Arial" panose="020B0604020202020204" pitchFamily="34" charset="0"/>
                    <a:cs typeface="Arial" panose="020B0604020202020204" pitchFamily="34" charset="0"/>
                  </a:rPr>
                  <a:t> dátach</a:t>
                </a:r>
              </a:p>
              <a:p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Napr. pre jeden vstupný atribút </a:t>
                </a:r>
                <a14:m>
                  <m:oMath xmlns:m="http://schemas.openxmlformats.org/officeDocument/2006/math">
                    <m:r>
                      <a:rPr lang="sk-SK" sz="18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𝑋</m:t>
                    </m:r>
                  </m:oMath>
                </a14:m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a výstupný atribút </a:t>
                </a:r>
                <a14:m>
                  <m:oMath xmlns:m="http://schemas.openxmlformats.org/officeDocument/2006/math">
                    <m:r>
                      <a:rPr lang="sk-SK" sz="18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𝑌</m:t>
                    </m:r>
                  </m:oMath>
                </a14:m>
                <a:r>
                  <a:rPr lang="sk-SK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môžeme mať 3 algoritmy</a:t>
                </a:r>
              </a:p>
              <a:p>
                <a:endParaRPr lang="sk-SK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sk-SK" sz="1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8" name="Zástupný objekt pre obsah 2">
                <a:extLst>
                  <a:ext uri="{FF2B5EF4-FFF2-40B4-BE49-F238E27FC236}">
                    <a16:creationId xmlns:a16="http://schemas.microsoft.com/office/drawing/2014/main" id="{507CE63D-AB36-EF47-9D75-8D2284C6AC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3712" y="1957243"/>
                <a:ext cx="9310976" cy="5246622"/>
              </a:xfrm>
              <a:prstGeom prst="rect">
                <a:avLst/>
              </a:prstGeom>
              <a:blipFill>
                <a:blip r:embed="rId2"/>
                <a:stretch>
                  <a:fillRect l="-393" t="-1045"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Rovná spojovacia šípka 3">
            <a:extLst>
              <a:ext uri="{FF2B5EF4-FFF2-40B4-BE49-F238E27FC236}">
                <a16:creationId xmlns:a16="http://schemas.microsoft.com/office/drawing/2014/main" xmlns="" id="{D1196A55-7754-4A9F-B2B5-22F1DAAE9288}"/>
              </a:ext>
            </a:extLst>
          </p:cNvPr>
          <p:cNvCxnSpPr/>
          <p:nvPr/>
        </p:nvCxnSpPr>
        <p:spPr>
          <a:xfrm flipV="1">
            <a:off x="865028" y="3468130"/>
            <a:ext cx="0" cy="2636108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ovná spojovacia šípka 8">
            <a:extLst>
              <a:ext uri="{FF2B5EF4-FFF2-40B4-BE49-F238E27FC236}">
                <a16:creationId xmlns:a16="http://schemas.microsoft.com/office/drawing/2014/main" xmlns="" id="{2B5D9428-2E7D-47E8-B129-9CA8F1E2037B}"/>
              </a:ext>
            </a:extLst>
          </p:cNvPr>
          <p:cNvCxnSpPr>
            <a:cxnSpLocks/>
          </p:cNvCxnSpPr>
          <p:nvPr/>
        </p:nvCxnSpPr>
        <p:spPr>
          <a:xfrm>
            <a:off x="737342" y="5951838"/>
            <a:ext cx="2566086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ovná spojovacia šípka 10">
            <a:extLst>
              <a:ext uri="{FF2B5EF4-FFF2-40B4-BE49-F238E27FC236}">
                <a16:creationId xmlns:a16="http://schemas.microsoft.com/office/drawing/2014/main" xmlns="" id="{BDC1E791-2F67-42E8-AE79-7C22CCD6904D}"/>
              </a:ext>
            </a:extLst>
          </p:cNvPr>
          <p:cNvCxnSpPr/>
          <p:nvPr/>
        </p:nvCxnSpPr>
        <p:spPr>
          <a:xfrm flipV="1">
            <a:off x="3694725" y="3468130"/>
            <a:ext cx="0" cy="2636108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ovná spojovacia šípka 11">
            <a:extLst>
              <a:ext uri="{FF2B5EF4-FFF2-40B4-BE49-F238E27FC236}">
                <a16:creationId xmlns:a16="http://schemas.microsoft.com/office/drawing/2014/main" xmlns="" id="{CD6D145F-0AF0-47F3-BA52-6C0E3618B39C}"/>
              </a:ext>
            </a:extLst>
          </p:cNvPr>
          <p:cNvCxnSpPr>
            <a:cxnSpLocks/>
          </p:cNvCxnSpPr>
          <p:nvPr/>
        </p:nvCxnSpPr>
        <p:spPr>
          <a:xfrm>
            <a:off x="3567039" y="5951838"/>
            <a:ext cx="2566086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ovná spojovacia šípka 13">
            <a:extLst>
              <a:ext uri="{FF2B5EF4-FFF2-40B4-BE49-F238E27FC236}">
                <a16:creationId xmlns:a16="http://schemas.microsoft.com/office/drawing/2014/main" xmlns="" id="{3137573B-3614-46F8-887A-AC9413712330}"/>
              </a:ext>
            </a:extLst>
          </p:cNvPr>
          <p:cNvCxnSpPr/>
          <p:nvPr/>
        </p:nvCxnSpPr>
        <p:spPr>
          <a:xfrm flipV="1">
            <a:off x="6540898" y="3468130"/>
            <a:ext cx="0" cy="2636108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ovná spojovacia šípka 15">
            <a:extLst>
              <a:ext uri="{FF2B5EF4-FFF2-40B4-BE49-F238E27FC236}">
                <a16:creationId xmlns:a16="http://schemas.microsoft.com/office/drawing/2014/main" xmlns="" id="{C0AC684F-AA8A-487F-A3D4-6CA6512EC8E5}"/>
              </a:ext>
            </a:extLst>
          </p:cNvPr>
          <p:cNvCxnSpPr>
            <a:cxnSpLocks/>
          </p:cNvCxnSpPr>
          <p:nvPr/>
        </p:nvCxnSpPr>
        <p:spPr>
          <a:xfrm>
            <a:off x="6413212" y="5951838"/>
            <a:ext cx="2566086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Obdĺžnik 6">
                <a:extLst>
                  <a:ext uri="{FF2B5EF4-FFF2-40B4-BE49-F238E27FC236}">
                    <a16:creationId xmlns:a16="http://schemas.microsoft.com/office/drawing/2014/main" xmlns="" id="{154E23D9-8DA0-4288-9C6F-59AC99C68D77}"/>
                  </a:ext>
                </a:extLst>
              </p:cNvPr>
              <p:cNvSpPr/>
              <p:nvPr/>
            </p:nvSpPr>
            <p:spPr>
              <a:xfrm>
                <a:off x="2910646" y="6052001"/>
                <a:ext cx="3922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k-SK" i="1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𝑋</m:t>
                      </m:r>
                    </m:oMath>
                  </m:oMathPara>
                </a14:m>
                <a:endParaRPr lang="sk-SK" dirty="0"/>
              </a:p>
            </p:txBody>
          </p:sp>
        </mc:Choice>
        <mc:Fallback xmlns="">
          <p:sp>
            <p:nvSpPr>
              <p:cNvPr id="7" name="Obdĺžnik 6">
                <a:extLst>
                  <a:ext uri="{FF2B5EF4-FFF2-40B4-BE49-F238E27FC236}">
                    <a16:creationId xmlns:a16="http://schemas.microsoft.com/office/drawing/2014/main" id="{154E23D9-8DA0-4288-9C6F-59AC99C68D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10646" y="6052001"/>
                <a:ext cx="392287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Obdĺžnik 16">
                <a:extLst>
                  <a:ext uri="{FF2B5EF4-FFF2-40B4-BE49-F238E27FC236}">
                    <a16:creationId xmlns:a16="http://schemas.microsoft.com/office/drawing/2014/main" xmlns="" id="{5A43D405-E16C-4A94-8E72-ED13303B8552}"/>
                  </a:ext>
                </a:extLst>
              </p:cNvPr>
              <p:cNvSpPr/>
              <p:nvPr/>
            </p:nvSpPr>
            <p:spPr>
              <a:xfrm>
                <a:off x="5791949" y="6052001"/>
                <a:ext cx="3922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k-SK" i="1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𝑋</m:t>
                      </m:r>
                    </m:oMath>
                  </m:oMathPara>
                </a14:m>
                <a:endParaRPr lang="sk-SK" dirty="0"/>
              </a:p>
            </p:txBody>
          </p:sp>
        </mc:Choice>
        <mc:Fallback xmlns="">
          <p:sp>
            <p:nvSpPr>
              <p:cNvPr id="17" name="Obdĺžnik 16">
                <a:extLst>
                  <a:ext uri="{FF2B5EF4-FFF2-40B4-BE49-F238E27FC236}">
                    <a16:creationId xmlns:a16="http://schemas.microsoft.com/office/drawing/2014/main" id="{5A43D405-E16C-4A94-8E72-ED13303B85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91949" y="6052001"/>
                <a:ext cx="392287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Obdĺžnik 17">
                <a:extLst>
                  <a:ext uri="{FF2B5EF4-FFF2-40B4-BE49-F238E27FC236}">
                    <a16:creationId xmlns:a16="http://schemas.microsoft.com/office/drawing/2014/main" xmlns="" id="{C28648CC-8793-484E-92E4-318B3E39592E}"/>
                  </a:ext>
                </a:extLst>
              </p:cNvPr>
              <p:cNvSpPr/>
              <p:nvPr/>
            </p:nvSpPr>
            <p:spPr>
              <a:xfrm>
                <a:off x="8673252" y="6052001"/>
                <a:ext cx="3922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k-SK" i="1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𝑋</m:t>
                      </m:r>
                    </m:oMath>
                  </m:oMathPara>
                </a14:m>
                <a:endParaRPr lang="sk-SK" dirty="0"/>
              </a:p>
            </p:txBody>
          </p:sp>
        </mc:Choice>
        <mc:Fallback xmlns="">
          <p:sp>
            <p:nvSpPr>
              <p:cNvPr id="18" name="Obdĺžnik 17">
                <a:extLst>
                  <a:ext uri="{FF2B5EF4-FFF2-40B4-BE49-F238E27FC236}">
                    <a16:creationId xmlns:a16="http://schemas.microsoft.com/office/drawing/2014/main" id="{C28648CC-8793-484E-92E4-318B3E39592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73252" y="6052001"/>
                <a:ext cx="392287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Obdĺžnik 18">
                <a:extLst>
                  <a:ext uri="{FF2B5EF4-FFF2-40B4-BE49-F238E27FC236}">
                    <a16:creationId xmlns:a16="http://schemas.microsoft.com/office/drawing/2014/main" xmlns="" id="{B758F607-E8A1-451A-BC2F-B507E832644F}"/>
                  </a:ext>
                </a:extLst>
              </p:cNvPr>
              <p:cNvSpPr/>
              <p:nvPr/>
            </p:nvSpPr>
            <p:spPr>
              <a:xfrm>
                <a:off x="450019" y="3573162"/>
                <a:ext cx="3922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k-SK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𝑌</m:t>
                      </m:r>
                    </m:oMath>
                  </m:oMathPara>
                </a14:m>
                <a:endParaRPr lang="sk-SK" dirty="0"/>
              </a:p>
            </p:txBody>
          </p:sp>
        </mc:Choice>
        <mc:Fallback xmlns="">
          <p:sp>
            <p:nvSpPr>
              <p:cNvPr id="19" name="Obdĺžnik 18">
                <a:extLst>
                  <a:ext uri="{FF2B5EF4-FFF2-40B4-BE49-F238E27FC236}">
                    <a16:creationId xmlns:a16="http://schemas.microsoft.com/office/drawing/2014/main" id="{B758F607-E8A1-451A-BC2F-B507E83264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0019" y="3573162"/>
                <a:ext cx="392287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Obdĺžnik 19">
                <a:extLst>
                  <a:ext uri="{FF2B5EF4-FFF2-40B4-BE49-F238E27FC236}">
                    <a16:creationId xmlns:a16="http://schemas.microsoft.com/office/drawing/2014/main" xmlns="" id="{BFBB75AD-EC92-4D3F-ABA1-43CFDD8C8351}"/>
                  </a:ext>
                </a:extLst>
              </p:cNvPr>
              <p:cNvSpPr/>
              <p:nvPr/>
            </p:nvSpPr>
            <p:spPr>
              <a:xfrm>
                <a:off x="3296191" y="3607487"/>
                <a:ext cx="3922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k-SK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𝑌</m:t>
                      </m:r>
                    </m:oMath>
                  </m:oMathPara>
                </a14:m>
                <a:endParaRPr lang="sk-SK" dirty="0"/>
              </a:p>
            </p:txBody>
          </p:sp>
        </mc:Choice>
        <mc:Fallback xmlns="">
          <p:sp>
            <p:nvSpPr>
              <p:cNvPr id="20" name="Obdĺžnik 19">
                <a:extLst>
                  <a:ext uri="{FF2B5EF4-FFF2-40B4-BE49-F238E27FC236}">
                    <a16:creationId xmlns:a16="http://schemas.microsoft.com/office/drawing/2014/main" id="{BFBB75AD-EC92-4D3F-ABA1-43CFDD8C83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96191" y="3607487"/>
                <a:ext cx="392287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Obdĺžnik 20">
                <a:extLst>
                  <a:ext uri="{FF2B5EF4-FFF2-40B4-BE49-F238E27FC236}">
                    <a16:creationId xmlns:a16="http://schemas.microsoft.com/office/drawing/2014/main" xmlns="" id="{0542741B-E7A7-4B53-98ED-63344302B009}"/>
                  </a:ext>
                </a:extLst>
              </p:cNvPr>
              <p:cNvSpPr/>
              <p:nvPr/>
            </p:nvSpPr>
            <p:spPr>
              <a:xfrm>
                <a:off x="6148611" y="3607487"/>
                <a:ext cx="3922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k-SK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𝑌</m:t>
                      </m:r>
                    </m:oMath>
                  </m:oMathPara>
                </a14:m>
                <a:endParaRPr lang="sk-SK" dirty="0"/>
              </a:p>
            </p:txBody>
          </p:sp>
        </mc:Choice>
        <mc:Fallback xmlns="">
          <p:sp>
            <p:nvSpPr>
              <p:cNvPr id="21" name="Obdĺžnik 20">
                <a:extLst>
                  <a:ext uri="{FF2B5EF4-FFF2-40B4-BE49-F238E27FC236}">
                    <a16:creationId xmlns:a16="http://schemas.microsoft.com/office/drawing/2014/main" id="{0542741B-E7A7-4B53-98ED-63344302B0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8611" y="3607487"/>
                <a:ext cx="392287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" name="Rovná spojnica 21">
            <a:extLst>
              <a:ext uri="{FF2B5EF4-FFF2-40B4-BE49-F238E27FC236}">
                <a16:creationId xmlns:a16="http://schemas.microsoft.com/office/drawing/2014/main" xmlns="" id="{1ADBBAEE-E979-4914-96C6-C6CACD78741B}"/>
              </a:ext>
            </a:extLst>
          </p:cNvPr>
          <p:cNvCxnSpPr>
            <a:cxnSpLocks/>
          </p:cNvCxnSpPr>
          <p:nvPr/>
        </p:nvCxnSpPr>
        <p:spPr>
          <a:xfrm flipV="1">
            <a:off x="699162" y="3690552"/>
            <a:ext cx="2453886" cy="191108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Rovná spojnica 27">
            <a:extLst>
              <a:ext uri="{FF2B5EF4-FFF2-40B4-BE49-F238E27FC236}">
                <a16:creationId xmlns:a16="http://schemas.microsoft.com/office/drawing/2014/main" xmlns="" id="{DE1FE9D7-3C33-4806-9830-F321E719E18D}"/>
              </a:ext>
            </a:extLst>
          </p:cNvPr>
          <p:cNvCxnSpPr>
            <a:cxnSpLocks/>
          </p:cNvCxnSpPr>
          <p:nvPr/>
        </p:nvCxnSpPr>
        <p:spPr>
          <a:xfrm rot="-6540000" flipV="1">
            <a:off x="785877" y="3830641"/>
            <a:ext cx="2453886" cy="191108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Rovná spojnica 28">
            <a:extLst>
              <a:ext uri="{FF2B5EF4-FFF2-40B4-BE49-F238E27FC236}">
                <a16:creationId xmlns:a16="http://schemas.microsoft.com/office/drawing/2014/main" xmlns="" id="{138C3C08-436B-4617-A884-7E50A6A253A1}"/>
              </a:ext>
            </a:extLst>
          </p:cNvPr>
          <p:cNvCxnSpPr>
            <a:cxnSpLocks/>
          </p:cNvCxnSpPr>
          <p:nvPr/>
        </p:nvCxnSpPr>
        <p:spPr>
          <a:xfrm flipV="1">
            <a:off x="556019" y="4552094"/>
            <a:ext cx="2644431" cy="28139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Rovná spojnica 29">
            <a:extLst>
              <a:ext uri="{FF2B5EF4-FFF2-40B4-BE49-F238E27FC236}">
                <a16:creationId xmlns:a16="http://schemas.microsoft.com/office/drawing/2014/main" xmlns="" id="{8DC410F6-7761-4CF0-B1A8-98D249325CAF}"/>
              </a:ext>
            </a:extLst>
          </p:cNvPr>
          <p:cNvCxnSpPr>
            <a:cxnSpLocks/>
          </p:cNvCxnSpPr>
          <p:nvPr/>
        </p:nvCxnSpPr>
        <p:spPr>
          <a:xfrm>
            <a:off x="646162" y="4452552"/>
            <a:ext cx="2460627" cy="126027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Rovná spojnica 30">
            <a:extLst>
              <a:ext uri="{FF2B5EF4-FFF2-40B4-BE49-F238E27FC236}">
                <a16:creationId xmlns:a16="http://schemas.microsoft.com/office/drawing/2014/main" xmlns="" id="{94CB813E-0686-448F-B0B4-1E85EF5BA912}"/>
              </a:ext>
            </a:extLst>
          </p:cNvPr>
          <p:cNvCxnSpPr>
            <a:cxnSpLocks/>
          </p:cNvCxnSpPr>
          <p:nvPr/>
        </p:nvCxnSpPr>
        <p:spPr>
          <a:xfrm flipV="1">
            <a:off x="725013" y="4230161"/>
            <a:ext cx="2434776" cy="153723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Rovná spojnica 31">
            <a:extLst>
              <a:ext uri="{FF2B5EF4-FFF2-40B4-BE49-F238E27FC236}">
                <a16:creationId xmlns:a16="http://schemas.microsoft.com/office/drawing/2014/main" xmlns="" id="{28F3CBDB-DF03-4436-A6BE-2A79CA8F9096}"/>
              </a:ext>
            </a:extLst>
          </p:cNvPr>
          <p:cNvCxnSpPr>
            <a:cxnSpLocks/>
          </p:cNvCxnSpPr>
          <p:nvPr/>
        </p:nvCxnSpPr>
        <p:spPr>
          <a:xfrm flipV="1">
            <a:off x="1434686" y="3630343"/>
            <a:ext cx="921391" cy="2137055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Voľný tvar: obrazec 45">
            <a:extLst>
              <a:ext uri="{FF2B5EF4-FFF2-40B4-BE49-F238E27FC236}">
                <a16:creationId xmlns:a16="http://schemas.microsoft.com/office/drawing/2014/main" xmlns="" id="{B5C9FDE9-0C19-4116-862D-0D447B46829F}"/>
              </a:ext>
            </a:extLst>
          </p:cNvPr>
          <p:cNvSpPr/>
          <p:nvPr/>
        </p:nvSpPr>
        <p:spPr>
          <a:xfrm>
            <a:off x="3770107" y="3959425"/>
            <a:ext cx="1790489" cy="1642203"/>
          </a:xfrm>
          <a:custGeom>
            <a:avLst/>
            <a:gdLst>
              <a:gd name="connsiteX0" fmla="*/ 0 w 1639330"/>
              <a:gd name="connsiteY0" fmla="*/ 1535213 h 1535213"/>
              <a:gd name="connsiteX1" fmla="*/ 757881 w 1639330"/>
              <a:gd name="connsiteY1" fmla="*/ 77115 h 1535213"/>
              <a:gd name="connsiteX2" fmla="*/ 1639330 w 1639330"/>
              <a:gd name="connsiteY2" fmla="*/ 332488 h 1535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39330" h="1535213">
                <a:moveTo>
                  <a:pt x="0" y="1535213"/>
                </a:moveTo>
                <a:cubicBezTo>
                  <a:pt x="242329" y="906391"/>
                  <a:pt x="484659" y="277569"/>
                  <a:pt x="757881" y="77115"/>
                </a:cubicBezTo>
                <a:cubicBezTo>
                  <a:pt x="1031103" y="-123339"/>
                  <a:pt x="1335216" y="104574"/>
                  <a:pt x="1639330" y="332488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7" name="Voľný tvar: obrazec 46">
            <a:extLst>
              <a:ext uri="{FF2B5EF4-FFF2-40B4-BE49-F238E27FC236}">
                <a16:creationId xmlns:a16="http://schemas.microsoft.com/office/drawing/2014/main" xmlns="" id="{E314EDC1-67F0-4AB0-A5F6-901AF385EBA0}"/>
              </a:ext>
            </a:extLst>
          </p:cNvPr>
          <p:cNvSpPr/>
          <p:nvPr/>
        </p:nvSpPr>
        <p:spPr>
          <a:xfrm>
            <a:off x="3871839" y="4283676"/>
            <a:ext cx="1853513" cy="1243913"/>
          </a:xfrm>
          <a:custGeom>
            <a:avLst/>
            <a:gdLst>
              <a:gd name="connsiteX0" fmla="*/ 0 w 1853513"/>
              <a:gd name="connsiteY0" fmla="*/ 0 h 1243913"/>
              <a:gd name="connsiteX1" fmla="*/ 1178011 w 1853513"/>
              <a:gd name="connsiteY1" fmla="*/ 345989 h 1243913"/>
              <a:gd name="connsiteX2" fmla="*/ 1853513 w 1853513"/>
              <a:gd name="connsiteY2" fmla="*/ 1243913 h 1243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53513" h="1243913">
                <a:moveTo>
                  <a:pt x="0" y="0"/>
                </a:moveTo>
                <a:cubicBezTo>
                  <a:pt x="434546" y="69335"/>
                  <a:pt x="869092" y="138670"/>
                  <a:pt x="1178011" y="345989"/>
                </a:cubicBezTo>
                <a:cubicBezTo>
                  <a:pt x="1486930" y="553308"/>
                  <a:pt x="1670221" y="898610"/>
                  <a:pt x="1853513" y="1243913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8" name="Voľný tvar: obrazec 47">
            <a:extLst>
              <a:ext uri="{FF2B5EF4-FFF2-40B4-BE49-F238E27FC236}">
                <a16:creationId xmlns:a16="http://schemas.microsoft.com/office/drawing/2014/main" xmlns="" id="{A101B8FF-991F-4908-8CA7-3BF397C923A2}"/>
              </a:ext>
            </a:extLst>
          </p:cNvPr>
          <p:cNvSpPr/>
          <p:nvPr/>
        </p:nvSpPr>
        <p:spPr>
          <a:xfrm rot="1350314">
            <a:off x="3787970" y="4161552"/>
            <a:ext cx="1853513" cy="1243913"/>
          </a:xfrm>
          <a:custGeom>
            <a:avLst/>
            <a:gdLst>
              <a:gd name="connsiteX0" fmla="*/ 0 w 1853513"/>
              <a:gd name="connsiteY0" fmla="*/ 0 h 1243913"/>
              <a:gd name="connsiteX1" fmla="*/ 1178011 w 1853513"/>
              <a:gd name="connsiteY1" fmla="*/ 345989 h 1243913"/>
              <a:gd name="connsiteX2" fmla="*/ 1853513 w 1853513"/>
              <a:gd name="connsiteY2" fmla="*/ 1243913 h 1243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53513" h="1243913">
                <a:moveTo>
                  <a:pt x="0" y="0"/>
                </a:moveTo>
                <a:cubicBezTo>
                  <a:pt x="434546" y="69335"/>
                  <a:pt x="869092" y="138670"/>
                  <a:pt x="1178011" y="345989"/>
                </a:cubicBezTo>
                <a:cubicBezTo>
                  <a:pt x="1486930" y="553308"/>
                  <a:pt x="1670221" y="898610"/>
                  <a:pt x="1853513" y="1243913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9" name="Voľný tvar: obrazec 48">
            <a:extLst>
              <a:ext uri="{FF2B5EF4-FFF2-40B4-BE49-F238E27FC236}">
                <a16:creationId xmlns:a16="http://schemas.microsoft.com/office/drawing/2014/main" xmlns="" id="{1F6D017E-9FD9-4B44-8E27-0CEB7DCD1F33}"/>
              </a:ext>
            </a:extLst>
          </p:cNvPr>
          <p:cNvSpPr/>
          <p:nvPr/>
        </p:nvSpPr>
        <p:spPr>
          <a:xfrm rot="5905941">
            <a:off x="4087831" y="4056269"/>
            <a:ext cx="1853513" cy="1243913"/>
          </a:xfrm>
          <a:custGeom>
            <a:avLst/>
            <a:gdLst>
              <a:gd name="connsiteX0" fmla="*/ 0 w 1853513"/>
              <a:gd name="connsiteY0" fmla="*/ 0 h 1243913"/>
              <a:gd name="connsiteX1" fmla="*/ 1178011 w 1853513"/>
              <a:gd name="connsiteY1" fmla="*/ 345989 h 1243913"/>
              <a:gd name="connsiteX2" fmla="*/ 1853513 w 1853513"/>
              <a:gd name="connsiteY2" fmla="*/ 1243913 h 1243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53513" h="1243913">
                <a:moveTo>
                  <a:pt x="0" y="0"/>
                </a:moveTo>
                <a:cubicBezTo>
                  <a:pt x="434546" y="69335"/>
                  <a:pt x="869092" y="138670"/>
                  <a:pt x="1178011" y="345989"/>
                </a:cubicBezTo>
                <a:cubicBezTo>
                  <a:pt x="1486930" y="553308"/>
                  <a:pt x="1670221" y="898610"/>
                  <a:pt x="1853513" y="1243913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>
              <a:solidFill>
                <a:srgbClr val="00B050"/>
              </a:solidFill>
            </a:endParaRPr>
          </a:p>
        </p:txBody>
      </p:sp>
      <p:sp>
        <p:nvSpPr>
          <p:cNvPr id="50" name="Voľný tvar: obrazec 49">
            <a:extLst>
              <a:ext uri="{FF2B5EF4-FFF2-40B4-BE49-F238E27FC236}">
                <a16:creationId xmlns:a16="http://schemas.microsoft.com/office/drawing/2014/main" xmlns="" id="{E6E48C07-4D52-47F6-9546-4BA587D7F6C2}"/>
              </a:ext>
            </a:extLst>
          </p:cNvPr>
          <p:cNvSpPr/>
          <p:nvPr/>
        </p:nvSpPr>
        <p:spPr>
          <a:xfrm>
            <a:off x="4056172" y="4809357"/>
            <a:ext cx="1790489" cy="1008446"/>
          </a:xfrm>
          <a:custGeom>
            <a:avLst/>
            <a:gdLst>
              <a:gd name="connsiteX0" fmla="*/ 0 w 1639330"/>
              <a:gd name="connsiteY0" fmla="*/ 1535213 h 1535213"/>
              <a:gd name="connsiteX1" fmla="*/ 757881 w 1639330"/>
              <a:gd name="connsiteY1" fmla="*/ 77115 h 1535213"/>
              <a:gd name="connsiteX2" fmla="*/ 1639330 w 1639330"/>
              <a:gd name="connsiteY2" fmla="*/ 332488 h 1535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39330" h="1535213">
                <a:moveTo>
                  <a:pt x="0" y="1535213"/>
                </a:moveTo>
                <a:cubicBezTo>
                  <a:pt x="242329" y="906391"/>
                  <a:pt x="484659" y="277569"/>
                  <a:pt x="757881" y="77115"/>
                </a:cubicBezTo>
                <a:cubicBezTo>
                  <a:pt x="1031103" y="-123339"/>
                  <a:pt x="1335216" y="104574"/>
                  <a:pt x="1639330" y="332488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>
              <a:solidFill>
                <a:srgbClr val="00B050"/>
              </a:solidFill>
            </a:endParaRPr>
          </a:p>
        </p:txBody>
      </p:sp>
      <p:sp>
        <p:nvSpPr>
          <p:cNvPr id="51" name="Voľný tvar: obrazec 50">
            <a:extLst>
              <a:ext uri="{FF2B5EF4-FFF2-40B4-BE49-F238E27FC236}">
                <a16:creationId xmlns:a16="http://schemas.microsoft.com/office/drawing/2014/main" xmlns="" id="{85799A53-2869-47B1-80E2-6429598DF2E2}"/>
              </a:ext>
            </a:extLst>
          </p:cNvPr>
          <p:cNvSpPr/>
          <p:nvPr/>
        </p:nvSpPr>
        <p:spPr>
          <a:xfrm rot="6719728">
            <a:off x="3756389" y="3645560"/>
            <a:ext cx="1853513" cy="1243913"/>
          </a:xfrm>
          <a:custGeom>
            <a:avLst/>
            <a:gdLst>
              <a:gd name="connsiteX0" fmla="*/ 0 w 1853513"/>
              <a:gd name="connsiteY0" fmla="*/ 0 h 1243913"/>
              <a:gd name="connsiteX1" fmla="*/ 1178011 w 1853513"/>
              <a:gd name="connsiteY1" fmla="*/ 345989 h 1243913"/>
              <a:gd name="connsiteX2" fmla="*/ 1853513 w 1853513"/>
              <a:gd name="connsiteY2" fmla="*/ 1243913 h 1243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53513" h="1243913">
                <a:moveTo>
                  <a:pt x="0" y="0"/>
                </a:moveTo>
                <a:cubicBezTo>
                  <a:pt x="434546" y="69335"/>
                  <a:pt x="869092" y="138670"/>
                  <a:pt x="1178011" y="345989"/>
                </a:cubicBezTo>
                <a:cubicBezTo>
                  <a:pt x="1486930" y="553308"/>
                  <a:pt x="1670221" y="898610"/>
                  <a:pt x="1853513" y="1243913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>
              <a:solidFill>
                <a:srgbClr val="00B050"/>
              </a:solidFill>
            </a:endParaRPr>
          </a:p>
        </p:txBody>
      </p:sp>
      <p:sp>
        <p:nvSpPr>
          <p:cNvPr id="52" name="Voľný tvar: obrazec 51">
            <a:extLst>
              <a:ext uri="{FF2B5EF4-FFF2-40B4-BE49-F238E27FC236}">
                <a16:creationId xmlns:a16="http://schemas.microsoft.com/office/drawing/2014/main" xmlns="" id="{3B27FCFD-5253-4C7B-BF58-D7E8FB68C454}"/>
              </a:ext>
            </a:extLst>
          </p:cNvPr>
          <p:cNvSpPr/>
          <p:nvPr/>
        </p:nvSpPr>
        <p:spPr>
          <a:xfrm>
            <a:off x="6796271" y="3765409"/>
            <a:ext cx="2100644" cy="1852888"/>
          </a:xfrm>
          <a:custGeom>
            <a:avLst/>
            <a:gdLst>
              <a:gd name="connsiteX0" fmla="*/ 0 w 2364260"/>
              <a:gd name="connsiteY0" fmla="*/ 1828083 h 1852888"/>
              <a:gd name="connsiteX1" fmla="*/ 140044 w 2364260"/>
              <a:gd name="connsiteY1" fmla="*/ 897207 h 1852888"/>
              <a:gd name="connsiteX2" fmla="*/ 436606 w 2364260"/>
              <a:gd name="connsiteY2" fmla="*/ 1745704 h 1852888"/>
              <a:gd name="connsiteX3" fmla="*/ 617838 w 2364260"/>
              <a:gd name="connsiteY3" fmla="*/ 1012537 h 1852888"/>
              <a:gd name="connsiteX4" fmla="*/ 848498 w 2364260"/>
              <a:gd name="connsiteY4" fmla="*/ 23996 h 1852888"/>
              <a:gd name="connsiteX5" fmla="*/ 1334530 w 2364260"/>
              <a:gd name="connsiteY5" fmla="*/ 1012537 h 1852888"/>
              <a:gd name="connsiteX6" fmla="*/ 1458098 w 2364260"/>
              <a:gd name="connsiteY6" fmla="*/ 1852796 h 1852888"/>
              <a:gd name="connsiteX7" fmla="*/ 1787611 w 2364260"/>
              <a:gd name="connsiteY7" fmla="*/ 963110 h 1852888"/>
              <a:gd name="connsiteX8" fmla="*/ 1935892 w 2364260"/>
              <a:gd name="connsiteY8" fmla="*/ 32234 h 1852888"/>
              <a:gd name="connsiteX9" fmla="*/ 2364260 w 2364260"/>
              <a:gd name="connsiteY9" fmla="*/ 304083 h 1852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64260" h="1852888">
                <a:moveTo>
                  <a:pt x="0" y="1828083"/>
                </a:moveTo>
                <a:cubicBezTo>
                  <a:pt x="33638" y="1369510"/>
                  <a:pt x="67276" y="910937"/>
                  <a:pt x="140044" y="897207"/>
                </a:cubicBezTo>
                <a:cubicBezTo>
                  <a:pt x="212812" y="883477"/>
                  <a:pt x="356974" y="1726482"/>
                  <a:pt x="436606" y="1745704"/>
                </a:cubicBezTo>
                <a:cubicBezTo>
                  <a:pt x="516238" y="1764926"/>
                  <a:pt x="549189" y="1299488"/>
                  <a:pt x="617838" y="1012537"/>
                </a:cubicBezTo>
                <a:cubicBezTo>
                  <a:pt x="686487" y="725586"/>
                  <a:pt x="729049" y="23996"/>
                  <a:pt x="848498" y="23996"/>
                </a:cubicBezTo>
                <a:cubicBezTo>
                  <a:pt x="967947" y="23996"/>
                  <a:pt x="1232930" y="707737"/>
                  <a:pt x="1334530" y="1012537"/>
                </a:cubicBezTo>
                <a:cubicBezTo>
                  <a:pt x="1436130" y="1317337"/>
                  <a:pt x="1382585" y="1861034"/>
                  <a:pt x="1458098" y="1852796"/>
                </a:cubicBezTo>
                <a:cubicBezTo>
                  <a:pt x="1533612" y="1844558"/>
                  <a:pt x="1707979" y="1266537"/>
                  <a:pt x="1787611" y="963110"/>
                </a:cubicBezTo>
                <a:cubicBezTo>
                  <a:pt x="1867243" y="659683"/>
                  <a:pt x="1839784" y="142072"/>
                  <a:pt x="1935892" y="32234"/>
                </a:cubicBezTo>
                <a:cubicBezTo>
                  <a:pt x="2032000" y="-77604"/>
                  <a:pt x="2198130" y="113239"/>
                  <a:pt x="2364260" y="304083"/>
                </a:cubicBezTo>
              </a:path>
            </a:pathLst>
          </a:cu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3" name="Voľný tvar: obrazec 52">
            <a:extLst>
              <a:ext uri="{FF2B5EF4-FFF2-40B4-BE49-F238E27FC236}">
                <a16:creationId xmlns:a16="http://schemas.microsoft.com/office/drawing/2014/main" xmlns="" id="{3AD911F8-6336-4234-954E-E85740BF23FB}"/>
              </a:ext>
            </a:extLst>
          </p:cNvPr>
          <p:cNvSpPr/>
          <p:nvPr/>
        </p:nvSpPr>
        <p:spPr>
          <a:xfrm>
            <a:off x="6820985" y="3880021"/>
            <a:ext cx="2108886" cy="1322141"/>
          </a:xfrm>
          <a:custGeom>
            <a:avLst/>
            <a:gdLst>
              <a:gd name="connsiteX0" fmla="*/ 0 w 2108886"/>
              <a:gd name="connsiteY0" fmla="*/ 0 h 1322141"/>
              <a:gd name="connsiteX1" fmla="*/ 395416 w 2108886"/>
              <a:gd name="connsiteY1" fmla="*/ 1186249 h 1322141"/>
              <a:gd name="connsiteX2" fmla="*/ 634313 w 2108886"/>
              <a:gd name="connsiteY2" fmla="*/ 510746 h 1322141"/>
              <a:gd name="connsiteX3" fmla="*/ 873211 w 2108886"/>
              <a:gd name="connsiteY3" fmla="*/ 1309817 h 1322141"/>
              <a:gd name="connsiteX4" fmla="*/ 1334530 w 2108886"/>
              <a:gd name="connsiteY4" fmla="*/ 939114 h 1322141"/>
              <a:gd name="connsiteX5" fmla="*/ 1861751 w 2108886"/>
              <a:gd name="connsiteY5" fmla="*/ 181233 h 1322141"/>
              <a:gd name="connsiteX6" fmla="*/ 2108886 w 2108886"/>
              <a:gd name="connsiteY6" fmla="*/ 1087395 h 1322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8886" h="1322141">
                <a:moveTo>
                  <a:pt x="0" y="0"/>
                </a:moveTo>
                <a:cubicBezTo>
                  <a:pt x="144848" y="550562"/>
                  <a:pt x="289697" y="1101125"/>
                  <a:pt x="395416" y="1186249"/>
                </a:cubicBezTo>
                <a:cubicBezTo>
                  <a:pt x="501135" y="1271373"/>
                  <a:pt x="554681" y="490151"/>
                  <a:pt x="634313" y="510746"/>
                </a:cubicBezTo>
                <a:cubicBezTo>
                  <a:pt x="713945" y="531341"/>
                  <a:pt x="756508" y="1238422"/>
                  <a:pt x="873211" y="1309817"/>
                </a:cubicBezTo>
                <a:cubicBezTo>
                  <a:pt x="989914" y="1381212"/>
                  <a:pt x="1169773" y="1127211"/>
                  <a:pt x="1334530" y="939114"/>
                </a:cubicBezTo>
                <a:cubicBezTo>
                  <a:pt x="1499287" y="751017"/>
                  <a:pt x="1732692" y="156520"/>
                  <a:pt x="1861751" y="181233"/>
                </a:cubicBezTo>
                <a:cubicBezTo>
                  <a:pt x="1990810" y="205946"/>
                  <a:pt x="2049848" y="646670"/>
                  <a:pt x="2108886" y="1087395"/>
                </a:cubicBezTo>
              </a:path>
            </a:pathLst>
          </a:cu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4" name="Voľný tvar: obrazec 53">
            <a:extLst>
              <a:ext uri="{FF2B5EF4-FFF2-40B4-BE49-F238E27FC236}">
                <a16:creationId xmlns:a16="http://schemas.microsoft.com/office/drawing/2014/main" xmlns="" id="{C7586C09-2C0A-4704-9C1B-505333B60873}"/>
              </a:ext>
            </a:extLst>
          </p:cNvPr>
          <p:cNvSpPr/>
          <p:nvPr/>
        </p:nvSpPr>
        <p:spPr>
          <a:xfrm>
            <a:off x="6680942" y="3998925"/>
            <a:ext cx="2150075" cy="1832029"/>
          </a:xfrm>
          <a:custGeom>
            <a:avLst/>
            <a:gdLst>
              <a:gd name="connsiteX0" fmla="*/ 0 w 2150075"/>
              <a:gd name="connsiteY0" fmla="*/ 128232 h 1832029"/>
              <a:gd name="connsiteX1" fmla="*/ 807308 w 2150075"/>
              <a:gd name="connsiteY1" fmla="*/ 1232102 h 1832029"/>
              <a:gd name="connsiteX2" fmla="*/ 1334529 w 2150075"/>
              <a:gd name="connsiteY2" fmla="*/ 4664 h 1832029"/>
              <a:gd name="connsiteX3" fmla="*/ 1795848 w 2150075"/>
              <a:gd name="connsiteY3" fmla="*/ 1784037 h 1832029"/>
              <a:gd name="connsiteX4" fmla="*/ 2150075 w 2150075"/>
              <a:gd name="connsiteY4" fmla="*/ 1149723 h 1832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0075" h="1832029">
                <a:moveTo>
                  <a:pt x="0" y="128232"/>
                </a:moveTo>
                <a:cubicBezTo>
                  <a:pt x="292443" y="690464"/>
                  <a:pt x="584887" y="1252697"/>
                  <a:pt x="807308" y="1232102"/>
                </a:cubicBezTo>
                <a:cubicBezTo>
                  <a:pt x="1029729" y="1211507"/>
                  <a:pt x="1169772" y="-87325"/>
                  <a:pt x="1334529" y="4664"/>
                </a:cubicBezTo>
                <a:cubicBezTo>
                  <a:pt x="1499286" y="96653"/>
                  <a:pt x="1659924" y="1593194"/>
                  <a:pt x="1795848" y="1784037"/>
                </a:cubicBezTo>
                <a:cubicBezTo>
                  <a:pt x="1931772" y="1974880"/>
                  <a:pt x="2040923" y="1562301"/>
                  <a:pt x="2150075" y="1149723"/>
                </a:cubicBezTo>
              </a:path>
            </a:pathLst>
          </a:cu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5" name="Voľný tvar: obrazec 54">
            <a:extLst>
              <a:ext uri="{FF2B5EF4-FFF2-40B4-BE49-F238E27FC236}">
                <a16:creationId xmlns:a16="http://schemas.microsoft.com/office/drawing/2014/main" xmlns="" id="{EED59BE4-4186-4BB1-ADCF-CDD8A26628C7}"/>
              </a:ext>
            </a:extLst>
          </p:cNvPr>
          <p:cNvSpPr/>
          <p:nvPr/>
        </p:nvSpPr>
        <p:spPr>
          <a:xfrm>
            <a:off x="6722131" y="3435039"/>
            <a:ext cx="2166551" cy="2399142"/>
          </a:xfrm>
          <a:custGeom>
            <a:avLst/>
            <a:gdLst>
              <a:gd name="connsiteX0" fmla="*/ 2166551 w 2166551"/>
              <a:gd name="connsiteY0" fmla="*/ 2059599 h 2399142"/>
              <a:gd name="connsiteX1" fmla="*/ 1672281 w 2166551"/>
              <a:gd name="connsiteY1" fmla="*/ 1482950 h 2399142"/>
              <a:gd name="connsiteX2" fmla="*/ 1103870 w 2166551"/>
              <a:gd name="connsiteY2" fmla="*/ 2364399 h 2399142"/>
              <a:gd name="connsiteX3" fmla="*/ 584886 w 2166551"/>
              <a:gd name="connsiteY3" fmla="*/ 49566 h 2399142"/>
              <a:gd name="connsiteX4" fmla="*/ 313038 w 2166551"/>
              <a:gd name="connsiteY4" fmla="*/ 749782 h 2399142"/>
              <a:gd name="connsiteX5" fmla="*/ 0 w 2166551"/>
              <a:gd name="connsiteY5" fmla="*/ 395555 h 2399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66551" h="2399142">
                <a:moveTo>
                  <a:pt x="2166551" y="2059599"/>
                </a:moveTo>
                <a:cubicBezTo>
                  <a:pt x="2007972" y="1745874"/>
                  <a:pt x="1849394" y="1432150"/>
                  <a:pt x="1672281" y="1482950"/>
                </a:cubicBezTo>
                <a:cubicBezTo>
                  <a:pt x="1495168" y="1533750"/>
                  <a:pt x="1285102" y="2603296"/>
                  <a:pt x="1103870" y="2364399"/>
                </a:cubicBezTo>
                <a:cubicBezTo>
                  <a:pt x="922637" y="2125502"/>
                  <a:pt x="716691" y="318669"/>
                  <a:pt x="584886" y="49566"/>
                </a:cubicBezTo>
                <a:cubicBezTo>
                  <a:pt x="453081" y="-219537"/>
                  <a:pt x="410519" y="692117"/>
                  <a:pt x="313038" y="749782"/>
                </a:cubicBezTo>
                <a:cubicBezTo>
                  <a:pt x="215557" y="807447"/>
                  <a:pt x="107778" y="601501"/>
                  <a:pt x="0" y="395555"/>
                </a:cubicBezTo>
              </a:path>
            </a:pathLst>
          </a:cu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6" name="BlokTextu 55">
            <a:extLst>
              <a:ext uri="{FF2B5EF4-FFF2-40B4-BE49-F238E27FC236}">
                <a16:creationId xmlns:a16="http://schemas.microsoft.com/office/drawing/2014/main" xmlns="" id="{F1AB1AC0-438F-4C0E-BE11-0A68A2442908}"/>
              </a:ext>
            </a:extLst>
          </p:cNvPr>
          <p:cNvSpPr txBox="1"/>
          <p:nvPr/>
        </p:nvSpPr>
        <p:spPr>
          <a:xfrm>
            <a:off x="1180685" y="6236667"/>
            <a:ext cx="1729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Jednoduch</a:t>
            </a:r>
            <a:r>
              <a:rPr lang="sk-SK" dirty="0"/>
              <a:t>ý</a:t>
            </a:r>
          </a:p>
          <a:p>
            <a:pPr algn="ctr"/>
            <a:r>
              <a:rPr lang="sk-SK" dirty="0"/>
              <a:t>(lineárny) model</a:t>
            </a:r>
          </a:p>
        </p:txBody>
      </p:sp>
      <p:sp>
        <p:nvSpPr>
          <p:cNvPr id="57" name="BlokTextu 56">
            <a:extLst>
              <a:ext uri="{FF2B5EF4-FFF2-40B4-BE49-F238E27FC236}">
                <a16:creationId xmlns:a16="http://schemas.microsoft.com/office/drawing/2014/main" xmlns="" id="{598AE538-EAE8-4870-91BD-645A54992114}"/>
              </a:ext>
            </a:extLst>
          </p:cNvPr>
          <p:cNvSpPr txBox="1"/>
          <p:nvPr/>
        </p:nvSpPr>
        <p:spPr>
          <a:xfrm>
            <a:off x="4076205" y="6191207"/>
            <a:ext cx="16450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 dirty="0"/>
              <a:t>Zložitejší model</a:t>
            </a:r>
          </a:p>
          <a:p>
            <a:pPr algn="ctr"/>
            <a:r>
              <a:rPr lang="sk-SK" dirty="0"/>
              <a:t>(funkcia môže</a:t>
            </a:r>
          </a:p>
          <a:p>
            <a:pPr algn="ctr"/>
            <a:r>
              <a:rPr lang="sk-SK" dirty="0"/>
              <a:t>1x meniť smer)</a:t>
            </a:r>
          </a:p>
        </p:txBody>
      </p:sp>
      <p:sp>
        <p:nvSpPr>
          <p:cNvPr id="58" name="BlokTextu 57">
            <a:extLst>
              <a:ext uri="{FF2B5EF4-FFF2-40B4-BE49-F238E27FC236}">
                <a16:creationId xmlns:a16="http://schemas.microsoft.com/office/drawing/2014/main" xmlns="" id="{D62F2D28-8149-403E-A0C4-DF18CCF950B9}"/>
              </a:ext>
            </a:extLst>
          </p:cNvPr>
          <p:cNvSpPr txBox="1"/>
          <p:nvPr/>
        </p:nvSpPr>
        <p:spPr>
          <a:xfrm>
            <a:off x="6863944" y="6191207"/>
            <a:ext cx="19479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 dirty="0"/>
              <a:t>Najzložitejší model</a:t>
            </a:r>
          </a:p>
          <a:p>
            <a:pPr algn="ctr"/>
            <a:r>
              <a:rPr lang="sk-SK" dirty="0"/>
              <a:t>(funkcie môžu</a:t>
            </a:r>
          </a:p>
          <a:p>
            <a:pPr algn="ctr"/>
            <a:r>
              <a:rPr lang="sk-SK" dirty="0"/>
              <a:t>meniť smer</a:t>
            </a:r>
          </a:p>
          <a:p>
            <a:pPr algn="ctr"/>
            <a:r>
              <a:rPr lang="sk-SK" dirty="0"/>
              <a:t>neobmedzene)</a:t>
            </a:r>
          </a:p>
        </p:txBody>
      </p:sp>
      <p:sp>
        <p:nvSpPr>
          <p:cNvPr id="59" name="Voľný tvar: obrazec 58">
            <a:extLst>
              <a:ext uri="{FF2B5EF4-FFF2-40B4-BE49-F238E27FC236}">
                <a16:creationId xmlns:a16="http://schemas.microsoft.com/office/drawing/2014/main" xmlns="" id="{D9DD9A27-F6CE-49A7-8416-992004EE4144}"/>
              </a:ext>
            </a:extLst>
          </p:cNvPr>
          <p:cNvSpPr/>
          <p:nvPr/>
        </p:nvSpPr>
        <p:spPr>
          <a:xfrm>
            <a:off x="3937687" y="3765409"/>
            <a:ext cx="1913352" cy="1869271"/>
          </a:xfrm>
          <a:custGeom>
            <a:avLst/>
            <a:gdLst>
              <a:gd name="connsiteX0" fmla="*/ 0 w 2611395"/>
              <a:gd name="connsiteY0" fmla="*/ 2537254 h 2537254"/>
              <a:gd name="connsiteX1" fmla="*/ 1079157 w 2611395"/>
              <a:gd name="connsiteY1" fmla="*/ 840259 h 2537254"/>
              <a:gd name="connsiteX2" fmla="*/ 2611395 w 2611395"/>
              <a:gd name="connsiteY2" fmla="*/ 0 h 2537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11395" h="2537254">
                <a:moveTo>
                  <a:pt x="0" y="2537254"/>
                </a:moveTo>
                <a:cubicBezTo>
                  <a:pt x="321962" y="1900194"/>
                  <a:pt x="643925" y="1263135"/>
                  <a:pt x="1079157" y="840259"/>
                </a:cubicBezTo>
                <a:cubicBezTo>
                  <a:pt x="1514390" y="417383"/>
                  <a:pt x="2062892" y="208691"/>
                  <a:pt x="2611395" y="0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60" name="Rovná spojnica 59">
            <a:extLst>
              <a:ext uri="{FF2B5EF4-FFF2-40B4-BE49-F238E27FC236}">
                <a16:creationId xmlns:a16="http://schemas.microsoft.com/office/drawing/2014/main" xmlns="" id="{58426E2F-7424-4C9D-94A2-359750FE0A31}"/>
              </a:ext>
            </a:extLst>
          </p:cNvPr>
          <p:cNvCxnSpPr>
            <a:cxnSpLocks/>
          </p:cNvCxnSpPr>
          <p:nvPr/>
        </p:nvCxnSpPr>
        <p:spPr>
          <a:xfrm flipV="1">
            <a:off x="842306" y="3607488"/>
            <a:ext cx="2068340" cy="201080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42207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Prediktívne metódy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V čom sa vlastne algoritmy odlišujú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?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55519" y="6890827"/>
            <a:ext cx="2263140" cy="413808"/>
          </a:xfrm>
        </p:spPr>
        <p:txBody>
          <a:bodyPr/>
          <a:lstStyle/>
          <a:p>
            <a:fld id="{E07A91BD-2D30-4D1B-B388-0538F34CA7E2}" type="slidenum">
              <a:rPr lang="en-US" smtClean="0"/>
              <a:t>39</a:t>
            </a:fld>
            <a:endParaRPr lang="en-US" dirty="0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Pre danú </a:t>
            </a:r>
            <a:r>
              <a:rPr lang="sk-SK" sz="1800" dirty="0" err="1">
                <a:latin typeface="Arial" panose="020B0604020202020204" pitchFamily="34" charset="0"/>
                <a:cs typeface="Arial" panose="020B0604020202020204" pitchFamily="34" charset="0"/>
              </a:rPr>
              <a:t>trénovaciu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množinu sme dostali 3 funkcie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Lineárny model má veľkú </a:t>
            </a:r>
            <a:r>
              <a:rPr lang="sk-SK" sz="1800" dirty="0" err="1">
                <a:latin typeface="Arial" panose="020B0604020202020204" pitchFamily="34" charset="0"/>
                <a:cs typeface="Arial" panose="020B0604020202020204" pitchFamily="34" charset="0"/>
              </a:rPr>
              <a:t>trénovaciu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chybu, lebo jednoduchou funkciou nevieme predpovedať zložitejšie závislosti, zložitejší model má menšiu </a:t>
            </a:r>
            <a:r>
              <a:rPr lang="sk-SK" sz="1800" dirty="0" err="1">
                <a:latin typeface="Arial" panose="020B0604020202020204" pitchFamily="34" charset="0"/>
                <a:cs typeface="Arial" panose="020B0604020202020204" pitchFamily="34" charset="0"/>
              </a:rPr>
              <a:t>trénovaciu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chybu a najzložitejší 0 </a:t>
            </a:r>
            <a:r>
              <a:rPr lang="sk-SK" sz="1800" dirty="0" err="1">
                <a:latin typeface="Arial" panose="020B0604020202020204" pitchFamily="34" charset="0"/>
                <a:cs typeface="Arial" panose="020B0604020202020204" pitchFamily="34" charset="0"/>
              </a:rPr>
              <a:t>trénovaciu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chybu</a:t>
            </a:r>
          </a:p>
          <a:p>
            <a:pPr lvl="1"/>
            <a:endParaRPr lang="sk-SK" sz="136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Rovná spojovacia šípka 3">
            <a:extLst>
              <a:ext uri="{FF2B5EF4-FFF2-40B4-BE49-F238E27FC236}">
                <a16:creationId xmlns:a16="http://schemas.microsoft.com/office/drawing/2014/main" xmlns="" id="{D1196A55-7754-4A9F-B2B5-22F1DAAE9288}"/>
              </a:ext>
            </a:extLst>
          </p:cNvPr>
          <p:cNvCxnSpPr/>
          <p:nvPr/>
        </p:nvCxnSpPr>
        <p:spPr>
          <a:xfrm flipV="1">
            <a:off x="865028" y="3468130"/>
            <a:ext cx="0" cy="2636108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ovná spojovacia šípka 8">
            <a:extLst>
              <a:ext uri="{FF2B5EF4-FFF2-40B4-BE49-F238E27FC236}">
                <a16:creationId xmlns:a16="http://schemas.microsoft.com/office/drawing/2014/main" xmlns="" id="{2B5D9428-2E7D-47E8-B129-9CA8F1E2037B}"/>
              </a:ext>
            </a:extLst>
          </p:cNvPr>
          <p:cNvCxnSpPr>
            <a:cxnSpLocks/>
          </p:cNvCxnSpPr>
          <p:nvPr/>
        </p:nvCxnSpPr>
        <p:spPr>
          <a:xfrm>
            <a:off x="737342" y="5951838"/>
            <a:ext cx="2566086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ovná spojovacia šípka 10">
            <a:extLst>
              <a:ext uri="{FF2B5EF4-FFF2-40B4-BE49-F238E27FC236}">
                <a16:creationId xmlns:a16="http://schemas.microsoft.com/office/drawing/2014/main" xmlns="" id="{BDC1E791-2F67-42E8-AE79-7C22CCD6904D}"/>
              </a:ext>
            </a:extLst>
          </p:cNvPr>
          <p:cNvCxnSpPr/>
          <p:nvPr/>
        </p:nvCxnSpPr>
        <p:spPr>
          <a:xfrm flipV="1">
            <a:off x="3694725" y="3468130"/>
            <a:ext cx="0" cy="2636108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ovná spojovacia šípka 11">
            <a:extLst>
              <a:ext uri="{FF2B5EF4-FFF2-40B4-BE49-F238E27FC236}">
                <a16:creationId xmlns:a16="http://schemas.microsoft.com/office/drawing/2014/main" xmlns="" id="{CD6D145F-0AF0-47F3-BA52-6C0E3618B39C}"/>
              </a:ext>
            </a:extLst>
          </p:cNvPr>
          <p:cNvCxnSpPr>
            <a:cxnSpLocks/>
          </p:cNvCxnSpPr>
          <p:nvPr/>
        </p:nvCxnSpPr>
        <p:spPr>
          <a:xfrm>
            <a:off x="3567039" y="5951838"/>
            <a:ext cx="2566086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ovná spojovacia šípka 13">
            <a:extLst>
              <a:ext uri="{FF2B5EF4-FFF2-40B4-BE49-F238E27FC236}">
                <a16:creationId xmlns:a16="http://schemas.microsoft.com/office/drawing/2014/main" xmlns="" id="{3137573B-3614-46F8-887A-AC9413712330}"/>
              </a:ext>
            </a:extLst>
          </p:cNvPr>
          <p:cNvCxnSpPr/>
          <p:nvPr/>
        </p:nvCxnSpPr>
        <p:spPr>
          <a:xfrm flipV="1">
            <a:off x="6540898" y="3468130"/>
            <a:ext cx="0" cy="2636108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ovná spojovacia šípka 15">
            <a:extLst>
              <a:ext uri="{FF2B5EF4-FFF2-40B4-BE49-F238E27FC236}">
                <a16:creationId xmlns:a16="http://schemas.microsoft.com/office/drawing/2014/main" xmlns="" id="{C0AC684F-AA8A-487F-A3D4-6CA6512EC8E5}"/>
              </a:ext>
            </a:extLst>
          </p:cNvPr>
          <p:cNvCxnSpPr>
            <a:cxnSpLocks/>
          </p:cNvCxnSpPr>
          <p:nvPr/>
        </p:nvCxnSpPr>
        <p:spPr>
          <a:xfrm>
            <a:off x="6413212" y="5951838"/>
            <a:ext cx="2566086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Obdĺžnik 6">
                <a:extLst>
                  <a:ext uri="{FF2B5EF4-FFF2-40B4-BE49-F238E27FC236}">
                    <a16:creationId xmlns:a16="http://schemas.microsoft.com/office/drawing/2014/main" xmlns="" id="{154E23D9-8DA0-4288-9C6F-59AC99C68D77}"/>
                  </a:ext>
                </a:extLst>
              </p:cNvPr>
              <p:cNvSpPr/>
              <p:nvPr/>
            </p:nvSpPr>
            <p:spPr>
              <a:xfrm>
                <a:off x="2910646" y="6052001"/>
                <a:ext cx="3922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k-SK" i="1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𝑋</m:t>
                      </m:r>
                    </m:oMath>
                  </m:oMathPara>
                </a14:m>
                <a:endParaRPr lang="sk-SK" dirty="0"/>
              </a:p>
            </p:txBody>
          </p:sp>
        </mc:Choice>
        <mc:Fallback xmlns="">
          <p:sp>
            <p:nvSpPr>
              <p:cNvPr id="7" name="Obdĺžnik 6">
                <a:extLst>
                  <a:ext uri="{FF2B5EF4-FFF2-40B4-BE49-F238E27FC236}">
                    <a16:creationId xmlns:a16="http://schemas.microsoft.com/office/drawing/2014/main" id="{154E23D9-8DA0-4288-9C6F-59AC99C68D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10646" y="6052001"/>
                <a:ext cx="392287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Obdĺžnik 16">
                <a:extLst>
                  <a:ext uri="{FF2B5EF4-FFF2-40B4-BE49-F238E27FC236}">
                    <a16:creationId xmlns:a16="http://schemas.microsoft.com/office/drawing/2014/main" xmlns="" id="{5A43D405-E16C-4A94-8E72-ED13303B8552}"/>
                  </a:ext>
                </a:extLst>
              </p:cNvPr>
              <p:cNvSpPr/>
              <p:nvPr/>
            </p:nvSpPr>
            <p:spPr>
              <a:xfrm>
                <a:off x="5791949" y="6052001"/>
                <a:ext cx="3922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k-SK" i="1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𝑋</m:t>
                      </m:r>
                    </m:oMath>
                  </m:oMathPara>
                </a14:m>
                <a:endParaRPr lang="sk-SK" dirty="0"/>
              </a:p>
            </p:txBody>
          </p:sp>
        </mc:Choice>
        <mc:Fallback xmlns="">
          <p:sp>
            <p:nvSpPr>
              <p:cNvPr id="17" name="Obdĺžnik 16">
                <a:extLst>
                  <a:ext uri="{FF2B5EF4-FFF2-40B4-BE49-F238E27FC236}">
                    <a16:creationId xmlns:a16="http://schemas.microsoft.com/office/drawing/2014/main" id="{5A43D405-E16C-4A94-8E72-ED13303B85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91949" y="6052001"/>
                <a:ext cx="392287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Obdĺžnik 17">
                <a:extLst>
                  <a:ext uri="{FF2B5EF4-FFF2-40B4-BE49-F238E27FC236}">
                    <a16:creationId xmlns:a16="http://schemas.microsoft.com/office/drawing/2014/main" xmlns="" id="{C28648CC-8793-484E-92E4-318B3E39592E}"/>
                  </a:ext>
                </a:extLst>
              </p:cNvPr>
              <p:cNvSpPr/>
              <p:nvPr/>
            </p:nvSpPr>
            <p:spPr>
              <a:xfrm>
                <a:off x="8673252" y="6052001"/>
                <a:ext cx="3922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k-SK" i="1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𝑋</m:t>
                      </m:r>
                    </m:oMath>
                  </m:oMathPara>
                </a14:m>
                <a:endParaRPr lang="sk-SK" dirty="0"/>
              </a:p>
            </p:txBody>
          </p:sp>
        </mc:Choice>
        <mc:Fallback xmlns="">
          <p:sp>
            <p:nvSpPr>
              <p:cNvPr id="18" name="Obdĺžnik 17">
                <a:extLst>
                  <a:ext uri="{FF2B5EF4-FFF2-40B4-BE49-F238E27FC236}">
                    <a16:creationId xmlns:a16="http://schemas.microsoft.com/office/drawing/2014/main" id="{C28648CC-8793-484E-92E4-318B3E39592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73252" y="6052001"/>
                <a:ext cx="392287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Obdĺžnik 18">
                <a:extLst>
                  <a:ext uri="{FF2B5EF4-FFF2-40B4-BE49-F238E27FC236}">
                    <a16:creationId xmlns:a16="http://schemas.microsoft.com/office/drawing/2014/main" xmlns="" id="{B758F607-E8A1-451A-BC2F-B507E832644F}"/>
                  </a:ext>
                </a:extLst>
              </p:cNvPr>
              <p:cNvSpPr/>
              <p:nvPr/>
            </p:nvSpPr>
            <p:spPr>
              <a:xfrm>
                <a:off x="450019" y="3573162"/>
                <a:ext cx="3922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k-SK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𝑌</m:t>
                      </m:r>
                    </m:oMath>
                  </m:oMathPara>
                </a14:m>
                <a:endParaRPr lang="sk-SK" dirty="0"/>
              </a:p>
            </p:txBody>
          </p:sp>
        </mc:Choice>
        <mc:Fallback xmlns="">
          <p:sp>
            <p:nvSpPr>
              <p:cNvPr id="19" name="Obdĺžnik 18">
                <a:extLst>
                  <a:ext uri="{FF2B5EF4-FFF2-40B4-BE49-F238E27FC236}">
                    <a16:creationId xmlns:a16="http://schemas.microsoft.com/office/drawing/2014/main" id="{B758F607-E8A1-451A-BC2F-B507E83264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0019" y="3573162"/>
                <a:ext cx="392287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Obdĺžnik 19">
                <a:extLst>
                  <a:ext uri="{FF2B5EF4-FFF2-40B4-BE49-F238E27FC236}">
                    <a16:creationId xmlns:a16="http://schemas.microsoft.com/office/drawing/2014/main" xmlns="" id="{BFBB75AD-EC92-4D3F-ABA1-43CFDD8C8351}"/>
                  </a:ext>
                </a:extLst>
              </p:cNvPr>
              <p:cNvSpPr/>
              <p:nvPr/>
            </p:nvSpPr>
            <p:spPr>
              <a:xfrm>
                <a:off x="3296191" y="3607487"/>
                <a:ext cx="3922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k-SK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𝑌</m:t>
                      </m:r>
                    </m:oMath>
                  </m:oMathPara>
                </a14:m>
                <a:endParaRPr lang="sk-SK" dirty="0"/>
              </a:p>
            </p:txBody>
          </p:sp>
        </mc:Choice>
        <mc:Fallback xmlns="">
          <p:sp>
            <p:nvSpPr>
              <p:cNvPr id="20" name="Obdĺžnik 19">
                <a:extLst>
                  <a:ext uri="{FF2B5EF4-FFF2-40B4-BE49-F238E27FC236}">
                    <a16:creationId xmlns:a16="http://schemas.microsoft.com/office/drawing/2014/main" id="{BFBB75AD-EC92-4D3F-ABA1-43CFDD8C83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96191" y="3607487"/>
                <a:ext cx="392287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Obdĺžnik 20">
                <a:extLst>
                  <a:ext uri="{FF2B5EF4-FFF2-40B4-BE49-F238E27FC236}">
                    <a16:creationId xmlns:a16="http://schemas.microsoft.com/office/drawing/2014/main" xmlns="" id="{0542741B-E7A7-4B53-98ED-63344302B009}"/>
                  </a:ext>
                </a:extLst>
              </p:cNvPr>
              <p:cNvSpPr/>
              <p:nvPr/>
            </p:nvSpPr>
            <p:spPr>
              <a:xfrm>
                <a:off x="6148611" y="3607487"/>
                <a:ext cx="3922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k-SK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𝑌</m:t>
                      </m:r>
                    </m:oMath>
                  </m:oMathPara>
                </a14:m>
                <a:endParaRPr lang="sk-SK" dirty="0"/>
              </a:p>
            </p:txBody>
          </p:sp>
        </mc:Choice>
        <mc:Fallback xmlns="">
          <p:sp>
            <p:nvSpPr>
              <p:cNvPr id="21" name="Obdĺžnik 20">
                <a:extLst>
                  <a:ext uri="{FF2B5EF4-FFF2-40B4-BE49-F238E27FC236}">
                    <a16:creationId xmlns:a16="http://schemas.microsoft.com/office/drawing/2014/main" id="{0542741B-E7A7-4B53-98ED-63344302B0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8611" y="3607487"/>
                <a:ext cx="392287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Voľný tvar: obrazec 51">
            <a:extLst>
              <a:ext uri="{FF2B5EF4-FFF2-40B4-BE49-F238E27FC236}">
                <a16:creationId xmlns:a16="http://schemas.microsoft.com/office/drawing/2014/main" xmlns="" id="{3B27FCFD-5253-4C7B-BF58-D7E8FB68C454}"/>
              </a:ext>
            </a:extLst>
          </p:cNvPr>
          <p:cNvSpPr/>
          <p:nvPr/>
        </p:nvSpPr>
        <p:spPr>
          <a:xfrm>
            <a:off x="6796271" y="3765409"/>
            <a:ext cx="1985258" cy="1852888"/>
          </a:xfrm>
          <a:custGeom>
            <a:avLst/>
            <a:gdLst>
              <a:gd name="connsiteX0" fmla="*/ 0 w 2364260"/>
              <a:gd name="connsiteY0" fmla="*/ 1828083 h 1852888"/>
              <a:gd name="connsiteX1" fmla="*/ 140044 w 2364260"/>
              <a:gd name="connsiteY1" fmla="*/ 897207 h 1852888"/>
              <a:gd name="connsiteX2" fmla="*/ 436606 w 2364260"/>
              <a:gd name="connsiteY2" fmla="*/ 1745704 h 1852888"/>
              <a:gd name="connsiteX3" fmla="*/ 617838 w 2364260"/>
              <a:gd name="connsiteY3" fmla="*/ 1012537 h 1852888"/>
              <a:gd name="connsiteX4" fmla="*/ 848498 w 2364260"/>
              <a:gd name="connsiteY4" fmla="*/ 23996 h 1852888"/>
              <a:gd name="connsiteX5" fmla="*/ 1334530 w 2364260"/>
              <a:gd name="connsiteY5" fmla="*/ 1012537 h 1852888"/>
              <a:gd name="connsiteX6" fmla="*/ 1458098 w 2364260"/>
              <a:gd name="connsiteY6" fmla="*/ 1852796 h 1852888"/>
              <a:gd name="connsiteX7" fmla="*/ 1787611 w 2364260"/>
              <a:gd name="connsiteY7" fmla="*/ 963110 h 1852888"/>
              <a:gd name="connsiteX8" fmla="*/ 1935892 w 2364260"/>
              <a:gd name="connsiteY8" fmla="*/ 32234 h 1852888"/>
              <a:gd name="connsiteX9" fmla="*/ 2364260 w 2364260"/>
              <a:gd name="connsiteY9" fmla="*/ 304083 h 1852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64260" h="1852888">
                <a:moveTo>
                  <a:pt x="0" y="1828083"/>
                </a:moveTo>
                <a:cubicBezTo>
                  <a:pt x="33638" y="1369510"/>
                  <a:pt x="67276" y="910937"/>
                  <a:pt x="140044" y="897207"/>
                </a:cubicBezTo>
                <a:cubicBezTo>
                  <a:pt x="212812" y="883477"/>
                  <a:pt x="356974" y="1726482"/>
                  <a:pt x="436606" y="1745704"/>
                </a:cubicBezTo>
                <a:cubicBezTo>
                  <a:pt x="516238" y="1764926"/>
                  <a:pt x="549189" y="1299488"/>
                  <a:pt x="617838" y="1012537"/>
                </a:cubicBezTo>
                <a:cubicBezTo>
                  <a:pt x="686487" y="725586"/>
                  <a:pt x="729049" y="23996"/>
                  <a:pt x="848498" y="23996"/>
                </a:cubicBezTo>
                <a:cubicBezTo>
                  <a:pt x="967947" y="23996"/>
                  <a:pt x="1232930" y="707737"/>
                  <a:pt x="1334530" y="1012537"/>
                </a:cubicBezTo>
                <a:cubicBezTo>
                  <a:pt x="1436130" y="1317337"/>
                  <a:pt x="1382585" y="1861034"/>
                  <a:pt x="1458098" y="1852796"/>
                </a:cubicBezTo>
                <a:cubicBezTo>
                  <a:pt x="1533612" y="1844558"/>
                  <a:pt x="1707979" y="1266537"/>
                  <a:pt x="1787611" y="963110"/>
                </a:cubicBezTo>
                <a:cubicBezTo>
                  <a:pt x="1867243" y="659683"/>
                  <a:pt x="1839784" y="142072"/>
                  <a:pt x="1935892" y="32234"/>
                </a:cubicBezTo>
                <a:cubicBezTo>
                  <a:pt x="2032000" y="-77604"/>
                  <a:pt x="2198130" y="113239"/>
                  <a:pt x="2364260" y="304083"/>
                </a:cubicBezTo>
              </a:path>
            </a:pathLst>
          </a:cu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6" name="BlokTextu 55">
            <a:extLst>
              <a:ext uri="{FF2B5EF4-FFF2-40B4-BE49-F238E27FC236}">
                <a16:creationId xmlns:a16="http://schemas.microsoft.com/office/drawing/2014/main" xmlns="" id="{F1AB1AC0-438F-4C0E-BE11-0A68A2442908}"/>
              </a:ext>
            </a:extLst>
          </p:cNvPr>
          <p:cNvSpPr txBox="1"/>
          <p:nvPr/>
        </p:nvSpPr>
        <p:spPr>
          <a:xfrm>
            <a:off x="1180685" y="6236667"/>
            <a:ext cx="1729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Jednoduch</a:t>
            </a:r>
            <a:r>
              <a:rPr lang="sk-SK" dirty="0"/>
              <a:t>ý</a:t>
            </a:r>
          </a:p>
          <a:p>
            <a:pPr algn="ctr"/>
            <a:r>
              <a:rPr lang="sk-SK" dirty="0"/>
              <a:t>(lineárny) model</a:t>
            </a:r>
          </a:p>
        </p:txBody>
      </p:sp>
      <p:sp>
        <p:nvSpPr>
          <p:cNvPr id="57" name="BlokTextu 56">
            <a:extLst>
              <a:ext uri="{FF2B5EF4-FFF2-40B4-BE49-F238E27FC236}">
                <a16:creationId xmlns:a16="http://schemas.microsoft.com/office/drawing/2014/main" xmlns="" id="{598AE538-EAE8-4870-91BD-645A54992114}"/>
              </a:ext>
            </a:extLst>
          </p:cNvPr>
          <p:cNvSpPr txBox="1"/>
          <p:nvPr/>
        </p:nvSpPr>
        <p:spPr>
          <a:xfrm>
            <a:off x="4076205" y="6191207"/>
            <a:ext cx="16450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 dirty="0"/>
              <a:t>Zložitejší model</a:t>
            </a:r>
          </a:p>
          <a:p>
            <a:pPr algn="ctr"/>
            <a:r>
              <a:rPr lang="sk-SK" dirty="0"/>
              <a:t>(funkcia môže</a:t>
            </a:r>
          </a:p>
          <a:p>
            <a:pPr algn="ctr"/>
            <a:r>
              <a:rPr lang="sk-SK" dirty="0"/>
              <a:t>1x meniť smer)</a:t>
            </a:r>
          </a:p>
        </p:txBody>
      </p:sp>
      <p:sp>
        <p:nvSpPr>
          <p:cNvPr id="58" name="BlokTextu 57">
            <a:extLst>
              <a:ext uri="{FF2B5EF4-FFF2-40B4-BE49-F238E27FC236}">
                <a16:creationId xmlns:a16="http://schemas.microsoft.com/office/drawing/2014/main" xmlns="" id="{D62F2D28-8149-403E-A0C4-DF18CCF950B9}"/>
              </a:ext>
            </a:extLst>
          </p:cNvPr>
          <p:cNvSpPr txBox="1"/>
          <p:nvPr/>
        </p:nvSpPr>
        <p:spPr>
          <a:xfrm>
            <a:off x="6863944" y="6191207"/>
            <a:ext cx="19479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 dirty="0"/>
              <a:t>Najzložitejší model</a:t>
            </a:r>
          </a:p>
          <a:p>
            <a:pPr algn="ctr"/>
            <a:r>
              <a:rPr lang="sk-SK" dirty="0"/>
              <a:t>(funkcie môžu</a:t>
            </a:r>
          </a:p>
          <a:p>
            <a:pPr algn="ctr"/>
            <a:r>
              <a:rPr lang="sk-SK" dirty="0"/>
              <a:t>meniť smer</a:t>
            </a:r>
          </a:p>
          <a:p>
            <a:pPr algn="ctr"/>
            <a:r>
              <a:rPr lang="sk-SK" dirty="0"/>
              <a:t>neobmedzene)</a:t>
            </a:r>
          </a:p>
        </p:txBody>
      </p:sp>
      <p:sp>
        <p:nvSpPr>
          <p:cNvPr id="3" name="Ovál 2">
            <a:extLst>
              <a:ext uri="{FF2B5EF4-FFF2-40B4-BE49-F238E27FC236}">
                <a16:creationId xmlns:a16="http://schemas.microsoft.com/office/drawing/2014/main" xmlns="" id="{C3DB37CC-2BAC-4264-AEAC-432FE750A704}"/>
              </a:ext>
            </a:extLst>
          </p:cNvPr>
          <p:cNvSpPr/>
          <p:nvPr/>
        </p:nvSpPr>
        <p:spPr>
          <a:xfrm>
            <a:off x="6754198" y="5412544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8" name="Ovál 37">
            <a:extLst>
              <a:ext uri="{FF2B5EF4-FFF2-40B4-BE49-F238E27FC236}">
                <a16:creationId xmlns:a16="http://schemas.microsoft.com/office/drawing/2014/main" xmlns="" id="{A4051146-40FA-4550-B691-2F109375DACC}"/>
              </a:ext>
            </a:extLst>
          </p:cNvPr>
          <p:cNvSpPr/>
          <p:nvPr/>
        </p:nvSpPr>
        <p:spPr>
          <a:xfrm>
            <a:off x="7010445" y="5074545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9" name="Ovál 38">
            <a:extLst>
              <a:ext uri="{FF2B5EF4-FFF2-40B4-BE49-F238E27FC236}">
                <a16:creationId xmlns:a16="http://schemas.microsoft.com/office/drawing/2014/main" xmlns="" id="{C7372C8D-EAC5-4714-B04E-8596ADA30358}"/>
              </a:ext>
            </a:extLst>
          </p:cNvPr>
          <p:cNvSpPr/>
          <p:nvPr/>
        </p:nvSpPr>
        <p:spPr>
          <a:xfrm>
            <a:off x="7294421" y="4649780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0" name="Ovál 39">
            <a:extLst>
              <a:ext uri="{FF2B5EF4-FFF2-40B4-BE49-F238E27FC236}">
                <a16:creationId xmlns:a16="http://schemas.microsoft.com/office/drawing/2014/main" xmlns="" id="{73FBABD8-579C-43F4-A6D2-ABF6F222793E}"/>
              </a:ext>
            </a:extLst>
          </p:cNvPr>
          <p:cNvSpPr/>
          <p:nvPr/>
        </p:nvSpPr>
        <p:spPr>
          <a:xfrm>
            <a:off x="7633879" y="4018892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1" name="Ovál 40">
            <a:extLst>
              <a:ext uri="{FF2B5EF4-FFF2-40B4-BE49-F238E27FC236}">
                <a16:creationId xmlns:a16="http://schemas.microsoft.com/office/drawing/2014/main" xmlns="" id="{DF181846-ABE8-460B-B8D9-22DBFDEB5F29}"/>
              </a:ext>
            </a:extLst>
          </p:cNvPr>
          <p:cNvSpPr/>
          <p:nvPr/>
        </p:nvSpPr>
        <p:spPr>
          <a:xfrm>
            <a:off x="8322622" y="3934746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77" name="Ovál 76">
            <a:extLst>
              <a:ext uri="{FF2B5EF4-FFF2-40B4-BE49-F238E27FC236}">
                <a16:creationId xmlns:a16="http://schemas.microsoft.com/office/drawing/2014/main" xmlns="" id="{6F7B637D-67AC-4D6E-B92F-8063B29A3389}"/>
              </a:ext>
            </a:extLst>
          </p:cNvPr>
          <p:cNvSpPr/>
          <p:nvPr/>
        </p:nvSpPr>
        <p:spPr>
          <a:xfrm>
            <a:off x="3954913" y="5448184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78" name="Ovál 77">
            <a:extLst>
              <a:ext uri="{FF2B5EF4-FFF2-40B4-BE49-F238E27FC236}">
                <a16:creationId xmlns:a16="http://schemas.microsoft.com/office/drawing/2014/main" xmlns="" id="{91A9C0C3-C185-49D1-BBCF-F8DA0CEB48C7}"/>
              </a:ext>
            </a:extLst>
          </p:cNvPr>
          <p:cNvSpPr/>
          <p:nvPr/>
        </p:nvSpPr>
        <p:spPr>
          <a:xfrm>
            <a:off x="4211160" y="5110185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79" name="Ovál 78">
            <a:extLst>
              <a:ext uri="{FF2B5EF4-FFF2-40B4-BE49-F238E27FC236}">
                <a16:creationId xmlns:a16="http://schemas.microsoft.com/office/drawing/2014/main" xmlns="" id="{9DAEC8A3-75E9-451E-BE26-A48124C13A31}"/>
              </a:ext>
            </a:extLst>
          </p:cNvPr>
          <p:cNvSpPr/>
          <p:nvPr/>
        </p:nvSpPr>
        <p:spPr>
          <a:xfrm>
            <a:off x="4495136" y="4685420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80" name="Ovál 79">
            <a:extLst>
              <a:ext uri="{FF2B5EF4-FFF2-40B4-BE49-F238E27FC236}">
                <a16:creationId xmlns:a16="http://schemas.microsoft.com/office/drawing/2014/main" xmlns="" id="{5823A087-A73F-431F-969F-5EA8B5217D35}"/>
              </a:ext>
            </a:extLst>
          </p:cNvPr>
          <p:cNvSpPr/>
          <p:nvPr/>
        </p:nvSpPr>
        <p:spPr>
          <a:xfrm>
            <a:off x="4834594" y="4054532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81" name="Ovál 80">
            <a:extLst>
              <a:ext uri="{FF2B5EF4-FFF2-40B4-BE49-F238E27FC236}">
                <a16:creationId xmlns:a16="http://schemas.microsoft.com/office/drawing/2014/main" xmlns="" id="{4C6539C3-EE81-4B97-B6DC-DD56453A6A15}"/>
              </a:ext>
            </a:extLst>
          </p:cNvPr>
          <p:cNvSpPr/>
          <p:nvPr/>
        </p:nvSpPr>
        <p:spPr>
          <a:xfrm>
            <a:off x="5523337" y="3970386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82" name="Ovál 81">
            <a:extLst>
              <a:ext uri="{FF2B5EF4-FFF2-40B4-BE49-F238E27FC236}">
                <a16:creationId xmlns:a16="http://schemas.microsoft.com/office/drawing/2014/main" xmlns="" id="{F0107097-817F-4075-882B-E49CDE5BB1B4}"/>
              </a:ext>
            </a:extLst>
          </p:cNvPr>
          <p:cNvSpPr/>
          <p:nvPr/>
        </p:nvSpPr>
        <p:spPr>
          <a:xfrm>
            <a:off x="1125115" y="5444538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83" name="Ovál 82">
            <a:extLst>
              <a:ext uri="{FF2B5EF4-FFF2-40B4-BE49-F238E27FC236}">
                <a16:creationId xmlns:a16="http://schemas.microsoft.com/office/drawing/2014/main" xmlns="" id="{CAAE719D-FB97-491E-8D24-DB501F5FC5F5}"/>
              </a:ext>
            </a:extLst>
          </p:cNvPr>
          <p:cNvSpPr/>
          <p:nvPr/>
        </p:nvSpPr>
        <p:spPr>
          <a:xfrm>
            <a:off x="1381362" y="5106539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84" name="Ovál 83">
            <a:extLst>
              <a:ext uri="{FF2B5EF4-FFF2-40B4-BE49-F238E27FC236}">
                <a16:creationId xmlns:a16="http://schemas.microsoft.com/office/drawing/2014/main" xmlns="" id="{CB41DCEF-7E43-447E-8E7A-952A81A85968}"/>
              </a:ext>
            </a:extLst>
          </p:cNvPr>
          <p:cNvSpPr/>
          <p:nvPr/>
        </p:nvSpPr>
        <p:spPr>
          <a:xfrm>
            <a:off x="1665338" y="4681774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85" name="Ovál 84">
            <a:extLst>
              <a:ext uri="{FF2B5EF4-FFF2-40B4-BE49-F238E27FC236}">
                <a16:creationId xmlns:a16="http://schemas.microsoft.com/office/drawing/2014/main" xmlns="" id="{204813D3-A132-4AB9-892B-BD3ACC62D642}"/>
              </a:ext>
            </a:extLst>
          </p:cNvPr>
          <p:cNvSpPr/>
          <p:nvPr/>
        </p:nvSpPr>
        <p:spPr>
          <a:xfrm>
            <a:off x="2004796" y="4050886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86" name="Ovál 85">
            <a:extLst>
              <a:ext uri="{FF2B5EF4-FFF2-40B4-BE49-F238E27FC236}">
                <a16:creationId xmlns:a16="http://schemas.microsoft.com/office/drawing/2014/main" xmlns="" id="{E2117801-9C0C-4393-827F-1CC1015A0DB0}"/>
              </a:ext>
            </a:extLst>
          </p:cNvPr>
          <p:cNvSpPr/>
          <p:nvPr/>
        </p:nvSpPr>
        <p:spPr>
          <a:xfrm>
            <a:off x="2693539" y="3966740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6" name="Voľný tvar: obrazec 25">
            <a:extLst>
              <a:ext uri="{FF2B5EF4-FFF2-40B4-BE49-F238E27FC236}">
                <a16:creationId xmlns:a16="http://schemas.microsoft.com/office/drawing/2014/main" xmlns="" id="{FF843A17-E5A2-4C4E-8A6E-41DCC2D48A60}"/>
              </a:ext>
            </a:extLst>
          </p:cNvPr>
          <p:cNvSpPr/>
          <p:nvPr/>
        </p:nvSpPr>
        <p:spPr>
          <a:xfrm>
            <a:off x="3937687" y="3765409"/>
            <a:ext cx="1913352" cy="1869271"/>
          </a:xfrm>
          <a:custGeom>
            <a:avLst/>
            <a:gdLst>
              <a:gd name="connsiteX0" fmla="*/ 0 w 2611395"/>
              <a:gd name="connsiteY0" fmla="*/ 2537254 h 2537254"/>
              <a:gd name="connsiteX1" fmla="*/ 1079157 w 2611395"/>
              <a:gd name="connsiteY1" fmla="*/ 840259 h 2537254"/>
              <a:gd name="connsiteX2" fmla="*/ 2611395 w 2611395"/>
              <a:gd name="connsiteY2" fmla="*/ 0 h 2537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11395" h="2537254">
                <a:moveTo>
                  <a:pt x="0" y="2537254"/>
                </a:moveTo>
                <a:cubicBezTo>
                  <a:pt x="321962" y="1900194"/>
                  <a:pt x="643925" y="1263135"/>
                  <a:pt x="1079157" y="840259"/>
                </a:cubicBezTo>
                <a:cubicBezTo>
                  <a:pt x="1514390" y="417383"/>
                  <a:pt x="2062892" y="208691"/>
                  <a:pt x="2611395" y="0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35" name="Rovná spojnica 34">
            <a:extLst>
              <a:ext uri="{FF2B5EF4-FFF2-40B4-BE49-F238E27FC236}">
                <a16:creationId xmlns:a16="http://schemas.microsoft.com/office/drawing/2014/main" xmlns="" id="{F2D234D8-C937-4333-9EC9-989B77D42DF1}"/>
              </a:ext>
            </a:extLst>
          </p:cNvPr>
          <p:cNvCxnSpPr>
            <a:stCxn id="80" idx="4"/>
          </p:cNvCxnSpPr>
          <p:nvPr/>
        </p:nvCxnSpPr>
        <p:spPr>
          <a:xfrm>
            <a:off x="4876667" y="4138678"/>
            <a:ext cx="1347" cy="109093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7" name="Rovná spojnica 36">
            <a:extLst>
              <a:ext uri="{FF2B5EF4-FFF2-40B4-BE49-F238E27FC236}">
                <a16:creationId xmlns:a16="http://schemas.microsoft.com/office/drawing/2014/main" xmlns="" id="{A2A6A7B7-CAB8-4716-8537-EC12ABA760A8}"/>
              </a:ext>
            </a:extLst>
          </p:cNvPr>
          <p:cNvCxnSpPr>
            <a:stCxn id="81" idx="0"/>
          </p:cNvCxnSpPr>
          <p:nvPr/>
        </p:nvCxnSpPr>
        <p:spPr>
          <a:xfrm flipH="1" flipV="1">
            <a:off x="5562904" y="3886200"/>
            <a:ext cx="2506" cy="84186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9" name="Rovná spojnica 88">
            <a:extLst>
              <a:ext uri="{FF2B5EF4-FFF2-40B4-BE49-F238E27FC236}">
                <a16:creationId xmlns:a16="http://schemas.microsoft.com/office/drawing/2014/main" xmlns="" id="{7EC28D25-2D4D-442E-9964-90A09FD55DBF}"/>
              </a:ext>
            </a:extLst>
          </p:cNvPr>
          <p:cNvCxnSpPr>
            <a:stCxn id="79" idx="0"/>
          </p:cNvCxnSpPr>
          <p:nvPr/>
        </p:nvCxnSpPr>
        <p:spPr>
          <a:xfrm flipH="1" flipV="1">
            <a:off x="4531927" y="4612073"/>
            <a:ext cx="5282" cy="73347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1" name="Rovná spojnica 90">
            <a:extLst>
              <a:ext uri="{FF2B5EF4-FFF2-40B4-BE49-F238E27FC236}">
                <a16:creationId xmlns:a16="http://schemas.microsoft.com/office/drawing/2014/main" xmlns="" id="{F1D73826-161D-410C-A484-E1F7123E614A}"/>
              </a:ext>
            </a:extLst>
          </p:cNvPr>
          <p:cNvCxnSpPr>
            <a:cxnSpLocks/>
            <a:stCxn id="78" idx="0"/>
          </p:cNvCxnSpPr>
          <p:nvPr/>
        </p:nvCxnSpPr>
        <p:spPr>
          <a:xfrm flipV="1">
            <a:off x="4253233" y="5038308"/>
            <a:ext cx="0" cy="71877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5" name="Rovná spojnica 94">
            <a:extLst>
              <a:ext uri="{FF2B5EF4-FFF2-40B4-BE49-F238E27FC236}">
                <a16:creationId xmlns:a16="http://schemas.microsoft.com/office/drawing/2014/main" xmlns="" id="{B8B3BAD0-ED83-4E9D-9767-27A91003A9B6}"/>
              </a:ext>
            </a:extLst>
          </p:cNvPr>
          <p:cNvCxnSpPr>
            <a:cxnSpLocks/>
            <a:stCxn id="85" idx="4"/>
          </p:cNvCxnSpPr>
          <p:nvPr/>
        </p:nvCxnSpPr>
        <p:spPr>
          <a:xfrm>
            <a:off x="2046869" y="4135032"/>
            <a:ext cx="0" cy="309462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9" name="Rovná spojnica 98">
            <a:extLst>
              <a:ext uri="{FF2B5EF4-FFF2-40B4-BE49-F238E27FC236}">
                <a16:creationId xmlns:a16="http://schemas.microsoft.com/office/drawing/2014/main" xmlns="" id="{493C1E40-C595-4136-BB7C-6D99250734AC}"/>
              </a:ext>
            </a:extLst>
          </p:cNvPr>
          <p:cNvCxnSpPr>
            <a:cxnSpLocks/>
          </p:cNvCxnSpPr>
          <p:nvPr/>
        </p:nvCxnSpPr>
        <p:spPr>
          <a:xfrm flipH="1">
            <a:off x="2735137" y="3792153"/>
            <a:ext cx="475" cy="174587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1" name="Rovná spojnica 100">
            <a:extLst>
              <a:ext uri="{FF2B5EF4-FFF2-40B4-BE49-F238E27FC236}">
                <a16:creationId xmlns:a16="http://schemas.microsoft.com/office/drawing/2014/main" xmlns="" id="{0D9E2680-F41E-40FE-AF09-78263D2E84B4}"/>
              </a:ext>
            </a:extLst>
          </p:cNvPr>
          <p:cNvCxnSpPr>
            <a:cxnSpLocks/>
            <a:endCxn id="82" idx="0"/>
          </p:cNvCxnSpPr>
          <p:nvPr/>
        </p:nvCxnSpPr>
        <p:spPr>
          <a:xfrm>
            <a:off x="1167188" y="5307892"/>
            <a:ext cx="0" cy="136646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7" name="Rovná spojnica 86">
            <a:extLst>
              <a:ext uri="{FF2B5EF4-FFF2-40B4-BE49-F238E27FC236}">
                <a16:creationId xmlns:a16="http://schemas.microsoft.com/office/drawing/2014/main" xmlns="" id="{69BC83A3-AC21-41FA-9222-526B67F17186}"/>
              </a:ext>
            </a:extLst>
          </p:cNvPr>
          <p:cNvCxnSpPr>
            <a:cxnSpLocks/>
          </p:cNvCxnSpPr>
          <p:nvPr/>
        </p:nvCxnSpPr>
        <p:spPr>
          <a:xfrm flipV="1">
            <a:off x="842306" y="3607488"/>
            <a:ext cx="2068340" cy="201080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5688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Atribúty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Kvantitatívne, kategorické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4</a:t>
            </a:fld>
            <a:endParaRPr lang="en-US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Binárne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Nadobúdajú iba dve hodnoty (napr. 1/0, </a:t>
            </a:r>
            <a:r>
              <a:rPr lang="sk-SK" sz="1800" dirty="0" err="1">
                <a:latin typeface="Arial" panose="020B0604020202020204" pitchFamily="34" charset="0"/>
                <a:cs typeface="Arial" panose="020B0604020202020204" pitchFamily="34" charset="0"/>
              </a:rPr>
              <a:t>true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sk-SK" sz="1800" dirty="0" err="1">
                <a:latin typeface="Arial" panose="020B0604020202020204" pitchFamily="34" charset="0"/>
                <a:cs typeface="Arial" panose="020B0604020202020204" pitchFamily="34" charset="0"/>
              </a:rPr>
              <a:t>false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, kúpil/nekúpil)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Možno ich považovať za špeciálny prípad kvantitatívnych aj kategorických atribútov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Umožňujú previesť nominálne atribúty na číselné</a:t>
            </a:r>
          </a:p>
          <a:p>
            <a:pPr marL="502920" lvl="1" indent="0">
              <a:buNone/>
            </a:pPr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02920" lvl="1" indent="0">
              <a:buNone/>
            </a:pPr>
            <a:endParaRPr lang="sk-SK" sz="156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sk-SK" sz="156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390384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Prediktívne metódy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Čo je to preučenie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?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955519" y="6890827"/>
            <a:ext cx="2263140" cy="413808"/>
          </a:xfrm>
        </p:spPr>
        <p:txBody>
          <a:bodyPr/>
          <a:lstStyle/>
          <a:p>
            <a:fld id="{E07A91BD-2D30-4D1B-B388-0538F34CA7E2}" type="slidenum">
              <a:rPr lang="en-US" smtClean="0"/>
              <a:t>40</a:t>
            </a:fld>
            <a:endParaRPr lang="en-US" dirty="0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Ak m</a:t>
            </a:r>
            <a:r>
              <a:rPr lang="sk-SK" sz="1800" dirty="0" err="1">
                <a:latin typeface="Arial" panose="020B0604020202020204" pitchFamily="34" charset="0"/>
                <a:cs typeface="Arial" panose="020B0604020202020204" pitchFamily="34" charset="0"/>
              </a:rPr>
              <a:t>áme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zložitý model, viacero funkcií môže mať 0 chybu na </a:t>
            </a:r>
            <a:r>
              <a:rPr lang="sk-SK" sz="1800" dirty="0" err="1">
                <a:latin typeface="Arial" panose="020B0604020202020204" pitchFamily="34" charset="0"/>
                <a:cs typeface="Arial" panose="020B0604020202020204" pitchFamily="34" charset="0"/>
              </a:rPr>
              <a:t>trénovacích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dátach, ale algoritmus musí vybrať len jednu</a:t>
            </a: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Pri </a:t>
            </a:r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preučení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algoritmus zvolí funkciu, ktorá síce bude mať </a:t>
            </a:r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malú chybu na </a:t>
            </a:r>
            <a:r>
              <a:rPr lang="sk-SK" sz="1800" u="sng" dirty="0" err="1">
                <a:latin typeface="Arial" panose="020B0604020202020204" pitchFamily="34" charset="0"/>
                <a:cs typeface="Arial" panose="020B0604020202020204" pitchFamily="34" charset="0"/>
              </a:rPr>
              <a:t>trénovacích</a:t>
            </a:r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 dátach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, ale </a:t>
            </a:r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veľkú chybu vo všeobecnosti pre nové prípady</a:t>
            </a:r>
          </a:p>
          <a:p>
            <a:pPr lvl="1"/>
            <a:endParaRPr lang="sk-SK" sz="136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" name="Rovná spojovacia šípka 3">
            <a:extLst>
              <a:ext uri="{FF2B5EF4-FFF2-40B4-BE49-F238E27FC236}">
                <a16:creationId xmlns:a16="http://schemas.microsoft.com/office/drawing/2014/main" xmlns="" id="{D1196A55-7754-4A9F-B2B5-22F1DAAE9288}"/>
              </a:ext>
            </a:extLst>
          </p:cNvPr>
          <p:cNvCxnSpPr/>
          <p:nvPr/>
        </p:nvCxnSpPr>
        <p:spPr>
          <a:xfrm flipV="1">
            <a:off x="865028" y="3468130"/>
            <a:ext cx="0" cy="2636108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ovná spojovacia šípka 8">
            <a:extLst>
              <a:ext uri="{FF2B5EF4-FFF2-40B4-BE49-F238E27FC236}">
                <a16:creationId xmlns:a16="http://schemas.microsoft.com/office/drawing/2014/main" xmlns="" id="{2B5D9428-2E7D-47E8-B129-9CA8F1E2037B}"/>
              </a:ext>
            </a:extLst>
          </p:cNvPr>
          <p:cNvCxnSpPr>
            <a:cxnSpLocks/>
          </p:cNvCxnSpPr>
          <p:nvPr/>
        </p:nvCxnSpPr>
        <p:spPr>
          <a:xfrm>
            <a:off x="737342" y="5951838"/>
            <a:ext cx="2566086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ovná spojovacia šípka 10">
            <a:extLst>
              <a:ext uri="{FF2B5EF4-FFF2-40B4-BE49-F238E27FC236}">
                <a16:creationId xmlns:a16="http://schemas.microsoft.com/office/drawing/2014/main" xmlns="" id="{BDC1E791-2F67-42E8-AE79-7C22CCD6904D}"/>
              </a:ext>
            </a:extLst>
          </p:cNvPr>
          <p:cNvCxnSpPr/>
          <p:nvPr/>
        </p:nvCxnSpPr>
        <p:spPr>
          <a:xfrm flipV="1">
            <a:off x="3694725" y="3468130"/>
            <a:ext cx="0" cy="2636108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ovná spojovacia šípka 11">
            <a:extLst>
              <a:ext uri="{FF2B5EF4-FFF2-40B4-BE49-F238E27FC236}">
                <a16:creationId xmlns:a16="http://schemas.microsoft.com/office/drawing/2014/main" xmlns="" id="{CD6D145F-0AF0-47F3-BA52-6C0E3618B39C}"/>
              </a:ext>
            </a:extLst>
          </p:cNvPr>
          <p:cNvCxnSpPr>
            <a:cxnSpLocks/>
          </p:cNvCxnSpPr>
          <p:nvPr/>
        </p:nvCxnSpPr>
        <p:spPr>
          <a:xfrm>
            <a:off x="3567039" y="5951838"/>
            <a:ext cx="2566086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Rovná spojovacia šípka 13">
            <a:extLst>
              <a:ext uri="{FF2B5EF4-FFF2-40B4-BE49-F238E27FC236}">
                <a16:creationId xmlns:a16="http://schemas.microsoft.com/office/drawing/2014/main" xmlns="" id="{3137573B-3614-46F8-887A-AC9413712330}"/>
              </a:ext>
            </a:extLst>
          </p:cNvPr>
          <p:cNvCxnSpPr/>
          <p:nvPr/>
        </p:nvCxnSpPr>
        <p:spPr>
          <a:xfrm flipV="1">
            <a:off x="6540898" y="3468130"/>
            <a:ext cx="0" cy="2636108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ovná spojovacia šípka 15">
            <a:extLst>
              <a:ext uri="{FF2B5EF4-FFF2-40B4-BE49-F238E27FC236}">
                <a16:creationId xmlns:a16="http://schemas.microsoft.com/office/drawing/2014/main" xmlns="" id="{C0AC684F-AA8A-487F-A3D4-6CA6512EC8E5}"/>
              </a:ext>
            </a:extLst>
          </p:cNvPr>
          <p:cNvCxnSpPr>
            <a:cxnSpLocks/>
          </p:cNvCxnSpPr>
          <p:nvPr/>
        </p:nvCxnSpPr>
        <p:spPr>
          <a:xfrm>
            <a:off x="6413212" y="5951838"/>
            <a:ext cx="2566086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Obdĺžnik 6">
                <a:extLst>
                  <a:ext uri="{FF2B5EF4-FFF2-40B4-BE49-F238E27FC236}">
                    <a16:creationId xmlns:a16="http://schemas.microsoft.com/office/drawing/2014/main" xmlns="" id="{154E23D9-8DA0-4288-9C6F-59AC99C68D77}"/>
                  </a:ext>
                </a:extLst>
              </p:cNvPr>
              <p:cNvSpPr/>
              <p:nvPr/>
            </p:nvSpPr>
            <p:spPr>
              <a:xfrm>
                <a:off x="2910646" y="6052001"/>
                <a:ext cx="3922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k-SK" i="1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𝑋</m:t>
                      </m:r>
                    </m:oMath>
                  </m:oMathPara>
                </a14:m>
                <a:endParaRPr lang="sk-SK" dirty="0"/>
              </a:p>
            </p:txBody>
          </p:sp>
        </mc:Choice>
        <mc:Fallback xmlns="">
          <p:sp>
            <p:nvSpPr>
              <p:cNvPr id="7" name="Obdĺžnik 6">
                <a:extLst>
                  <a:ext uri="{FF2B5EF4-FFF2-40B4-BE49-F238E27FC236}">
                    <a16:creationId xmlns:a16="http://schemas.microsoft.com/office/drawing/2014/main" id="{154E23D9-8DA0-4288-9C6F-59AC99C68D7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10646" y="6052001"/>
                <a:ext cx="392287" cy="36933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Obdĺžnik 16">
                <a:extLst>
                  <a:ext uri="{FF2B5EF4-FFF2-40B4-BE49-F238E27FC236}">
                    <a16:creationId xmlns:a16="http://schemas.microsoft.com/office/drawing/2014/main" xmlns="" id="{5A43D405-E16C-4A94-8E72-ED13303B8552}"/>
                  </a:ext>
                </a:extLst>
              </p:cNvPr>
              <p:cNvSpPr/>
              <p:nvPr/>
            </p:nvSpPr>
            <p:spPr>
              <a:xfrm>
                <a:off x="5791949" y="6052001"/>
                <a:ext cx="3922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k-SK" i="1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𝑋</m:t>
                      </m:r>
                    </m:oMath>
                  </m:oMathPara>
                </a14:m>
                <a:endParaRPr lang="sk-SK" dirty="0"/>
              </a:p>
            </p:txBody>
          </p:sp>
        </mc:Choice>
        <mc:Fallback xmlns="">
          <p:sp>
            <p:nvSpPr>
              <p:cNvPr id="17" name="Obdĺžnik 16">
                <a:extLst>
                  <a:ext uri="{FF2B5EF4-FFF2-40B4-BE49-F238E27FC236}">
                    <a16:creationId xmlns:a16="http://schemas.microsoft.com/office/drawing/2014/main" id="{5A43D405-E16C-4A94-8E72-ED13303B85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91949" y="6052001"/>
                <a:ext cx="392287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Obdĺžnik 17">
                <a:extLst>
                  <a:ext uri="{FF2B5EF4-FFF2-40B4-BE49-F238E27FC236}">
                    <a16:creationId xmlns:a16="http://schemas.microsoft.com/office/drawing/2014/main" xmlns="" id="{C28648CC-8793-484E-92E4-318B3E39592E}"/>
                  </a:ext>
                </a:extLst>
              </p:cNvPr>
              <p:cNvSpPr/>
              <p:nvPr/>
            </p:nvSpPr>
            <p:spPr>
              <a:xfrm>
                <a:off x="8673252" y="6052001"/>
                <a:ext cx="3922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k-SK" i="1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𝑋</m:t>
                      </m:r>
                    </m:oMath>
                  </m:oMathPara>
                </a14:m>
                <a:endParaRPr lang="sk-SK" dirty="0"/>
              </a:p>
            </p:txBody>
          </p:sp>
        </mc:Choice>
        <mc:Fallback xmlns="">
          <p:sp>
            <p:nvSpPr>
              <p:cNvPr id="18" name="Obdĺžnik 17">
                <a:extLst>
                  <a:ext uri="{FF2B5EF4-FFF2-40B4-BE49-F238E27FC236}">
                    <a16:creationId xmlns:a16="http://schemas.microsoft.com/office/drawing/2014/main" id="{C28648CC-8793-484E-92E4-318B3E39592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73252" y="6052001"/>
                <a:ext cx="392287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Obdĺžnik 18">
                <a:extLst>
                  <a:ext uri="{FF2B5EF4-FFF2-40B4-BE49-F238E27FC236}">
                    <a16:creationId xmlns:a16="http://schemas.microsoft.com/office/drawing/2014/main" xmlns="" id="{B758F607-E8A1-451A-BC2F-B507E832644F}"/>
                  </a:ext>
                </a:extLst>
              </p:cNvPr>
              <p:cNvSpPr/>
              <p:nvPr/>
            </p:nvSpPr>
            <p:spPr>
              <a:xfrm>
                <a:off x="450019" y="3573162"/>
                <a:ext cx="3922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k-SK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𝑌</m:t>
                      </m:r>
                    </m:oMath>
                  </m:oMathPara>
                </a14:m>
                <a:endParaRPr lang="sk-SK" dirty="0"/>
              </a:p>
            </p:txBody>
          </p:sp>
        </mc:Choice>
        <mc:Fallback xmlns="">
          <p:sp>
            <p:nvSpPr>
              <p:cNvPr id="19" name="Obdĺžnik 18">
                <a:extLst>
                  <a:ext uri="{FF2B5EF4-FFF2-40B4-BE49-F238E27FC236}">
                    <a16:creationId xmlns:a16="http://schemas.microsoft.com/office/drawing/2014/main" id="{B758F607-E8A1-451A-BC2F-B507E832644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0019" y="3573162"/>
                <a:ext cx="392287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Obdĺžnik 19">
                <a:extLst>
                  <a:ext uri="{FF2B5EF4-FFF2-40B4-BE49-F238E27FC236}">
                    <a16:creationId xmlns:a16="http://schemas.microsoft.com/office/drawing/2014/main" xmlns="" id="{BFBB75AD-EC92-4D3F-ABA1-43CFDD8C8351}"/>
                  </a:ext>
                </a:extLst>
              </p:cNvPr>
              <p:cNvSpPr/>
              <p:nvPr/>
            </p:nvSpPr>
            <p:spPr>
              <a:xfrm>
                <a:off x="3296191" y="3607487"/>
                <a:ext cx="3922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k-SK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𝑌</m:t>
                      </m:r>
                    </m:oMath>
                  </m:oMathPara>
                </a14:m>
                <a:endParaRPr lang="sk-SK" dirty="0"/>
              </a:p>
            </p:txBody>
          </p:sp>
        </mc:Choice>
        <mc:Fallback xmlns="">
          <p:sp>
            <p:nvSpPr>
              <p:cNvPr id="20" name="Obdĺžnik 19">
                <a:extLst>
                  <a:ext uri="{FF2B5EF4-FFF2-40B4-BE49-F238E27FC236}">
                    <a16:creationId xmlns:a16="http://schemas.microsoft.com/office/drawing/2014/main" id="{BFBB75AD-EC92-4D3F-ABA1-43CFDD8C835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96191" y="3607487"/>
                <a:ext cx="392287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Obdĺžnik 20">
                <a:extLst>
                  <a:ext uri="{FF2B5EF4-FFF2-40B4-BE49-F238E27FC236}">
                    <a16:creationId xmlns:a16="http://schemas.microsoft.com/office/drawing/2014/main" xmlns="" id="{0542741B-E7A7-4B53-98ED-63344302B009}"/>
                  </a:ext>
                </a:extLst>
              </p:cNvPr>
              <p:cNvSpPr/>
              <p:nvPr/>
            </p:nvSpPr>
            <p:spPr>
              <a:xfrm>
                <a:off x="6148611" y="3607487"/>
                <a:ext cx="3922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k-SK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𝑌</m:t>
                      </m:r>
                    </m:oMath>
                  </m:oMathPara>
                </a14:m>
                <a:endParaRPr lang="sk-SK" dirty="0"/>
              </a:p>
            </p:txBody>
          </p:sp>
        </mc:Choice>
        <mc:Fallback xmlns="">
          <p:sp>
            <p:nvSpPr>
              <p:cNvPr id="21" name="Obdĺžnik 20">
                <a:extLst>
                  <a:ext uri="{FF2B5EF4-FFF2-40B4-BE49-F238E27FC236}">
                    <a16:creationId xmlns:a16="http://schemas.microsoft.com/office/drawing/2014/main" id="{0542741B-E7A7-4B53-98ED-63344302B0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8611" y="3607487"/>
                <a:ext cx="392287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2" name="Voľný tvar: obrazec 51">
            <a:extLst>
              <a:ext uri="{FF2B5EF4-FFF2-40B4-BE49-F238E27FC236}">
                <a16:creationId xmlns:a16="http://schemas.microsoft.com/office/drawing/2014/main" xmlns="" id="{3B27FCFD-5253-4C7B-BF58-D7E8FB68C454}"/>
              </a:ext>
            </a:extLst>
          </p:cNvPr>
          <p:cNvSpPr/>
          <p:nvPr/>
        </p:nvSpPr>
        <p:spPr>
          <a:xfrm>
            <a:off x="6796271" y="3765409"/>
            <a:ext cx="1985258" cy="1852888"/>
          </a:xfrm>
          <a:custGeom>
            <a:avLst/>
            <a:gdLst>
              <a:gd name="connsiteX0" fmla="*/ 0 w 2364260"/>
              <a:gd name="connsiteY0" fmla="*/ 1828083 h 1852888"/>
              <a:gd name="connsiteX1" fmla="*/ 140044 w 2364260"/>
              <a:gd name="connsiteY1" fmla="*/ 897207 h 1852888"/>
              <a:gd name="connsiteX2" fmla="*/ 436606 w 2364260"/>
              <a:gd name="connsiteY2" fmla="*/ 1745704 h 1852888"/>
              <a:gd name="connsiteX3" fmla="*/ 617838 w 2364260"/>
              <a:gd name="connsiteY3" fmla="*/ 1012537 h 1852888"/>
              <a:gd name="connsiteX4" fmla="*/ 848498 w 2364260"/>
              <a:gd name="connsiteY4" fmla="*/ 23996 h 1852888"/>
              <a:gd name="connsiteX5" fmla="*/ 1334530 w 2364260"/>
              <a:gd name="connsiteY5" fmla="*/ 1012537 h 1852888"/>
              <a:gd name="connsiteX6" fmla="*/ 1458098 w 2364260"/>
              <a:gd name="connsiteY6" fmla="*/ 1852796 h 1852888"/>
              <a:gd name="connsiteX7" fmla="*/ 1787611 w 2364260"/>
              <a:gd name="connsiteY7" fmla="*/ 963110 h 1852888"/>
              <a:gd name="connsiteX8" fmla="*/ 1935892 w 2364260"/>
              <a:gd name="connsiteY8" fmla="*/ 32234 h 1852888"/>
              <a:gd name="connsiteX9" fmla="*/ 2364260 w 2364260"/>
              <a:gd name="connsiteY9" fmla="*/ 304083 h 1852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64260" h="1852888">
                <a:moveTo>
                  <a:pt x="0" y="1828083"/>
                </a:moveTo>
                <a:cubicBezTo>
                  <a:pt x="33638" y="1369510"/>
                  <a:pt x="67276" y="910937"/>
                  <a:pt x="140044" y="897207"/>
                </a:cubicBezTo>
                <a:cubicBezTo>
                  <a:pt x="212812" y="883477"/>
                  <a:pt x="356974" y="1726482"/>
                  <a:pt x="436606" y="1745704"/>
                </a:cubicBezTo>
                <a:cubicBezTo>
                  <a:pt x="516238" y="1764926"/>
                  <a:pt x="549189" y="1299488"/>
                  <a:pt x="617838" y="1012537"/>
                </a:cubicBezTo>
                <a:cubicBezTo>
                  <a:pt x="686487" y="725586"/>
                  <a:pt x="729049" y="23996"/>
                  <a:pt x="848498" y="23996"/>
                </a:cubicBezTo>
                <a:cubicBezTo>
                  <a:pt x="967947" y="23996"/>
                  <a:pt x="1232930" y="707737"/>
                  <a:pt x="1334530" y="1012537"/>
                </a:cubicBezTo>
                <a:cubicBezTo>
                  <a:pt x="1436130" y="1317337"/>
                  <a:pt x="1382585" y="1861034"/>
                  <a:pt x="1458098" y="1852796"/>
                </a:cubicBezTo>
                <a:cubicBezTo>
                  <a:pt x="1533612" y="1844558"/>
                  <a:pt x="1707979" y="1266537"/>
                  <a:pt x="1787611" y="963110"/>
                </a:cubicBezTo>
                <a:cubicBezTo>
                  <a:pt x="1867243" y="659683"/>
                  <a:pt x="1839784" y="142072"/>
                  <a:pt x="1935892" y="32234"/>
                </a:cubicBezTo>
                <a:cubicBezTo>
                  <a:pt x="2032000" y="-77604"/>
                  <a:pt x="2198130" y="113239"/>
                  <a:pt x="2364260" y="304083"/>
                </a:cubicBezTo>
              </a:path>
            </a:pathLst>
          </a:cu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6" name="BlokTextu 55">
            <a:extLst>
              <a:ext uri="{FF2B5EF4-FFF2-40B4-BE49-F238E27FC236}">
                <a16:creationId xmlns:a16="http://schemas.microsoft.com/office/drawing/2014/main" xmlns="" id="{F1AB1AC0-438F-4C0E-BE11-0A68A2442908}"/>
              </a:ext>
            </a:extLst>
          </p:cNvPr>
          <p:cNvSpPr txBox="1"/>
          <p:nvPr/>
        </p:nvSpPr>
        <p:spPr>
          <a:xfrm>
            <a:off x="1180685" y="6236667"/>
            <a:ext cx="1729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Jednoduch</a:t>
            </a:r>
            <a:r>
              <a:rPr lang="sk-SK" dirty="0"/>
              <a:t>ý</a:t>
            </a:r>
          </a:p>
          <a:p>
            <a:pPr algn="ctr"/>
            <a:r>
              <a:rPr lang="sk-SK" dirty="0"/>
              <a:t>(lineárny) model</a:t>
            </a:r>
          </a:p>
        </p:txBody>
      </p:sp>
      <p:sp>
        <p:nvSpPr>
          <p:cNvPr id="57" name="BlokTextu 56">
            <a:extLst>
              <a:ext uri="{FF2B5EF4-FFF2-40B4-BE49-F238E27FC236}">
                <a16:creationId xmlns:a16="http://schemas.microsoft.com/office/drawing/2014/main" xmlns="" id="{598AE538-EAE8-4870-91BD-645A54992114}"/>
              </a:ext>
            </a:extLst>
          </p:cNvPr>
          <p:cNvSpPr txBox="1"/>
          <p:nvPr/>
        </p:nvSpPr>
        <p:spPr>
          <a:xfrm>
            <a:off x="4076205" y="6191207"/>
            <a:ext cx="16450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 dirty="0"/>
              <a:t>Zložitejší model</a:t>
            </a:r>
          </a:p>
          <a:p>
            <a:pPr algn="ctr"/>
            <a:r>
              <a:rPr lang="sk-SK" dirty="0"/>
              <a:t>(funkcia môže</a:t>
            </a:r>
          </a:p>
          <a:p>
            <a:pPr algn="ctr"/>
            <a:r>
              <a:rPr lang="sk-SK" dirty="0"/>
              <a:t>1x meniť smer)</a:t>
            </a:r>
          </a:p>
        </p:txBody>
      </p:sp>
      <p:sp>
        <p:nvSpPr>
          <p:cNvPr id="58" name="BlokTextu 57">
            <a:extLst>
              <a:ext uri="{FF2B5EF4-FFF2-40B4-BE49-F238E27FC236}">
                <a16:creationId xmlns:a16="http://schemas.microsoft.com/office/drawing/2014/main" xmlns="" id="{D62F2D28-8149-403E-A0C4-DF18CCF950B9}"/>
              </a:ext>
            </a:extLst>
          </p:cNvPr>
          <p:cNvSpPr txBox="1"/>
          <p:nvPr/>
        </p:nvSpPr>
        <p:spPr>
          <a:xfrm>
            <a:off x="6863944" y="6191207"/>
            <a:ext cx="19479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k-SK" dirty="0"/>
              <a:t>Najzložitejší model</a:t>
            </a:r>
          </a:p>
          <a:p>
            <a:pPr algn="ctr"/>
            <a:r>
              <a:rPr lang="sk-SK" dirty="0"/>
              <a:t>(funkcie môžu</a:t>
            </a:r>
          </a:p>
          <a:p>
            <a:pPr algn="ctr"/>
            <a:r>
              <a:rPr lang="sk-SK" dirty="0"/>
              <a:t>meniť smer</a:t>
            </a:r>
          </a:p>
          <a:p>
            <a:pPr algn="ctr"/>
            <a:r>
              <a:rPr lang="sk-SK" dirty="0"/>
              <a:t>neobmedzene)</a:t>
            </a:r>
          </a:p>
        </p:txBody>
      </p:sp>
      <p:sp>
        <p:nvSpPr>
          <p:cNvPr id="3" name="Ovál 2">
            <a:extLst>
              <a:ext uri="{FF2B5EF4-FFF2-40B4-BE49-F238E27FC236}">
                <a16:creationId xmlns:a16="http://schemas.microsoft.com/office/drawing/2014/main" xmlns="" id="{C3DB37CC-2BAC-4264-AEAC-432FE750A704}"/>
              </a:ext>
            </a:extLst>
          </p:cNvPr>
          <p:cNvSpPr/>
          <p:nvPr/>
        </p:nvSpPr>
        <p:spPr>
          <a:xfrm>
            <a:off x="6754198" y="5412544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8" name="Ovál 37">
            <a:extLst>
              <a:ext uri="{FF2B5EF4-FFF2-40B4-BE49-F238E27FC236}">
                <a16:creationId xmlns:a16="http://schemas.microsoft.com/office/drawing/2014/main" xmlns="" id="{A4051146-40FA-4550-B691-2F109375DACC}"/>
              </a:ext>
            </a:extLst>
          </p:cNvPr>
          <p:cNvSpPr/>
          <p:nvPr/>
        </p:nvSpPr>
        <p:spPr>
          <a:xfrm>
            <a:off x="7010445" y="5074545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39" name="Ovál 38">
            <a:extLst>
              <a:ext uri="{FF2B5EF4-FFF2-40B4-BE49-F238E27FC236}">
                <a16:creationId xmlns:a16="http://schemas.microsoft.com/office/drawing/2014/main" xmlns="" id="{C7372C8D-EAC5-4714-B04E-8596ADA30358}"/>
              </a:ext>
            </a:extLst>
          </p:cNvPr>
          <p:cNvSpPr/>
          <p:nvPr/>
        </p:nvSpPr>
        <p:spPr>
          <a:xfrm>
            <a:off x="7294421" y="4649780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0" name="Ovál 39">
            <a:extLst>
              <a:ext uri="{FF2B5EF4-FFF2-40B4-BE49-F238E27FC236}">
                <a16:creationId xmlns:a16="http://schemas.microsoft.com/office/drawing/2014/main" xmlns="" id="{73FBABD8-579C-43F4-A6D2-ABF6F222793E}"/>
              </a:ext>
            </a:extLst>
          </p:cNvPr>
          <p:cNvSpPr/>
          <p:nvPr/>
        </p:nvSpPr>
        <p:spPr>
          <a:xfrm>
            <a:off x="7633879" y="4018892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1" name="Ovál 40">
            <a:extLst>
              <a:ext uri="{FF2B5EF4-FFF2-40B4-BE49-F238E27FC236}">
                <a16:creationId xmlns:a16="http://schemas.microsoft.com/office/drawing/2014/main" xmlns="" id="{DF181846-ABE8-460B-B8D9-22DBFDEB5F29}"/>
              </a:ext>
            </a:extLst>
          </p:cNvPr>
          <p:cNvSpPr/>
          <p:nvPr/>
        </p:nvSpPr>
        <p:spPr>
          <a:xfrm>
            <a:off x="8322622" y="3934746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77" name="Ovál 76">
            <a:extLst>
              <a:ext uri="{FF2B5EF4-FFF2-40B4-BE49-F238E27FC236}">
                <a16:creationId xmlns:a16="http://schemas.microsoft.com/office/drawing/2014/main" xmlns="" id="{6F7B637D-67AC-4D6E-B92F-8063B29A3389}"/>
              </a:ext>
            </a:extLst>
          </p:cNvPr>
          <p:cNvSpPr/>
          <p:nvPr/>
        </p:nvSpPr>
        <p:spPr>
          <a:xfrm>
            <a:off x="3954913" y="5448184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78" name="Ovál 77">
            <a:extLst>
              <a:ext uri="{FF2B5EF4-FFF2-40B4-BE49-F238E27FC236}">
                <a16:creationId xmlns:a16="http://schemas.microsoft.com/office/drawing/2014/main" xmlns="" id="{91A9C0C3-C185-49D1-BBCF-F8DA0CEB48C7}"/>
              </a:ext>
            </a:extLst>
          </p:cNvPr>
          <p:cNvSpPr/>
          <p:nvPr/>
        </p:nvSpPr>
        <p:spPr>
          <a:xfrm>
            <a:off x="4211160" y="5110185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79" name="Ovál 78">
            <a:extLst>
              <a:ext uri="{FF2B5EF4-FFF2-40B4-BE49-F238E27FC236}">
                <a16:creationId xmlns:a16="http://schemas.microsoft.com/office/drawing/2014/main" xmlns="" id="{9DAEC8A3-75E9-451E-BE26-A48124C13A31}"/>
              </a:ext>
            </a:extLst>
          </p:cNvPr>
          <p:cNvSpPr/>
          <p:nvPr/>
        </p:nvSpPr>
        <p:spPr>
          <a:xfrm>
            <a:off x="4495136" y="4685420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80" name="Ovál 79">
            <a:extLst>
              <a:ext uri="{FF2B5EF4-FFF2-40B4-BE49-F238E27FC236}">
                <a16:creationId xmlns:a16="http://schemas.microsoft.com/office/drawing/2014/main" xmlns="" id="{5823A087-A73F-431F-969F-5EA8B5217D35}"/>
              </a:ext>
            </a:extLst>
          </p:cNvPr>
          <p:cNvSpPr/>
          <p:nvPr/>
        </p:nvSpPr>
        <p:spPr>
          <a:xfrm>
            <a:off x="4834594" y="4054532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81" name="Ovál 80">
            <a:extLst>
              <a:ext uri="{FF2B5EF4-FFF2-40B4-BE49-F238E27FC236}">
                <a16:creationId xmlns:a16="http://schemas.microsoft.com/office/drawing/2014/main" xmlns="" id="{4C6539C3-EE81-4B97-B6DC-DD56453A6A15}"/>
              </a:ext>
            </a:extLst>
          </p:cNvPr>
          <p:cNvSpPr/>
          <p:nvPr/>
        </p:nvSpPr>
        <p:spPr>
          <a:xfrm>
            <a:off x="5523337" y="3970386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82" name="Ovál 81">
            <a:extLst>
              <a:ext uri="{FF2B5EF4-FFF2-40B4-BE49-F238E27FC236}">
                <a16:creationId xmlns:a16="http://schemas.microsoft.com/office/drawing/2014/main" xmlns="" id="{F0107097-817F-4075-882B-E49CDE5BB1B4}"/>
              </a:ext>
            </a:extLst>
          </p:cNvPr>
          <p:cNvSpPr/>
          <p:nvPr/>
        </p:nvSpPr>
        <p:spPr>
          <a:xfrm>
            <a:off x="1125115" y="5444538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83" name="Ovál 82">
            <a:extLst>
              <a:ext uri="{FF2B5EF4-FFF2-40B4-BE49-F238E27FC236}">
                <a16:creationId xmlns:a16="http://schemas.microsoft.com/office/drawing/2014/main" xmlns="" id="{CAAE719D-FB97-491E-8D24-DB501F5FC5F5}"/>
              </a:ext>
            </a:extLst>
          </p:cNvPr>
          <p:cNvSpPr/>
          <p:nvPr/>
        </p:nvSpPr>
        <p:spPr>
          <a:xfrm>
            <a:off x="1381362" y="5106539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84" name="Ovál 83">
            <a:extLst>
              <a:ext uri="{FF2B5EF4-FFF2-40B4-BE49-F238E27FC236}">
                <a16:creationId xmlns:a16="http://schemas.microsoft.com/office/drawing/2014/main" xmlns="" id="{CB41DCEF-7E43-447E-8E7A-952A81A85968}"/>
              </a:ext>
            </a:extLst>
          </p:cNvPr>
          <p:cNvSpPr/>
          <p:nvPr/>
        </p:nvSpPr>
        <p:spPr>
          <a:xfrm>
            <a:off x="1665338" y="4681774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85" name="Ovál 84">
            <a:extLst>
              <a:ext uri="{FF2B5EF4-FFF2-40B4-BE49-F238E27FC236}">
                <a16:creationId xmlns:a16="http://schemas.microsoft.com/office/drawing/2014/main" xmlns="" id="{204813D3-A132-4AB9-892B-BD3ACC62D642}"/>
              </a:ext>
            </a:extLst>
          </p:cNvPr>
          <p:cNvSpPr/>
          <p:nvPr/>
        </p:nvSpPr>
        <p:spPr>
          <a:xfrm>
            <a:off x="2004796" y="4050886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86" name="Ovál 85">
            <a:extLst>
              <a:ext uri="{FF2B5EF4-FFF2-40B4-BE49-F238E27FC236}">
                <a16:creationId xmlns:a16="http://schemas.microsoft.com/office/drawing/2014/main" xmlns="" id="{E2117801-9C0C-4393-827F-1CC1015A0DB0}"/>
              </a:ext>
            </a:extLst>
          </p:cNvPr>
          <p:cNvSpPr/>
          <p:nvPr/>
        </p:nvSpPr>
        <p:spPr>
          <a:xfrm>
            <a:off x="2693539" y="3966740"/>
            <a:ext cx="84146" cy="8414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6" name="Voľný tvar: obrazec 25">
            <a:extLst>
              <a:ext uri="{FF2B5EF4-FFF2-40B4-BE49-F238E27FC236}">
                <a16:creationId xmlns:a16="http://schemas.microsoft.com/office/drawing/2014/main" xmlns="" id="{FF843A17-E5A2-4C4E-8A6E-41DCC2D48A60}"/>
              </a:ext>
            </a:extLst>
          </p:cNvPr>
          <p:cNvSpPr/>
          <p:nvPr/>
        </p:nvSpPr>
        <p:spPr>
          <a:xfrm>
            <a:off x="3937687" y="3765409"/>
            <a:ext cx="1913352" cy="1869271"/>
          </a:xfrm>
          <a:custGeom>
            <a:avLst/>
            <a:gdLst>
              <a:gd name="connsiteX0" fmla="*/ 0 w 2611395"/>
              <a:gd name="connsiteY0" fmla="*/ 2537254 h 2537254"/>
              <a:gd name="connsiteX1" fmla="*/ 1079157 w 2611395"/>
              <a:gd name="connsiteY1" fmla="*/ 840259 h 2537254"/>
              <a:gd name="connsiteX2" fmla="*/ 2611395 w 2611395"/>
              <a:gd name="connsiteY2" fmla="*/ 0 h 2537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11395" h="2537254">
                <a:moveTo>
                  <a:pt x="0" y="2537254"/>
                </a:moveTo>
                <a:cubicBezTo>
                  <a:pt x="321962" y="1900194"/>
                  <a:pt x="643925" y="1263135"/>
                  <a:pt x="1079157" y="840259"/>
                </a:cubicBezTo>
                <a:cubicBezTo>
                  <a:pt x="1514390" y="417383"/>
                  <a:pt x="2062892" y="208691"/>
                  <a:pt x="2611395" y="0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35" name="Rovná spojnica 34">
            <a:extLst>
              <a:ext uri="{FF2B5EF4-FFF2-40B4-BE49-F238E27FC236}">
                <a16:creationId xmlns:a16="http://schemas.microsoft.com/office/drawing/2014/main" xmlns="" id="{F2D234D8-C937-4333-9EC9-989B77D42DF1}"/>
              </a:ext>
            </a:extLst>
          </p:cNvPr>
          <p:cNvCxnSpPr>
            <a:stCxn id="80" idx="4"/>
          </p:cNvCxnSpPr>
          <p:nvPr/>
        </p:nvCxnSpPr>
        <p:spPr>
          <a:xfrm>
            <a:off x="4876667" y="4138678"/>
            <a:ext cx="1347" cy="109093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7" name="Rovná spojnica 36">
            <a:extLst>
              <a:ext uri="{FF2B5EF4-FFF2-40B4-BE49-F238E27FC236}">
                <a16:creationId xmlns:a16="http://schemas.microsoft.com/office/drawing/2014/main" xmlns="" id="{A2A6A7B7-CAB8-4716-8537-EC12ABA760A8}"/>
              </a:ext>
            </a:extLst>
          </p:cNvPr>
          <p:cNvCxnSpPr>
            <a:stCxn id="81" idx="0"/>
          </p:cNvCxnSpPr>
          <p:nvPr/>
        </p:nvCxnSpPr>
        <p:spPr>
          <a:xfrm flipH="1" flipV="1">
            <a:off x="5562904" y="3886200"/>
            <a:ext cx="2506" cy="84186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9" name="Rovná spojnica 88">
            <a:extLst>
              <a:ext uri="{FF2B5EF4-FFF2-40B4-BE49-F238E27FC236}">
                <a16:creationId xmlns:a16="http://schemas.microsoft.com/office/drawing/2014/main" xmlns="" id="{7EC28D25-2D4D-442E-9964-90A09FD55DBF}"/>
              </a:ext>
            </a:extLst>
          </p:cNvPr>
          <p:cNvCxnSpPr>
            <a:stCxn id="79" idx="0"/>
          </p:cNvCxnSpPr>
          <p:nvPr/>
        </p:nvCxnSpPr>
        <p:spPr>
          <a:xfrm flipH="1" flipV="1">
            <a:off x="4531927" y="4612073"/>
            <a:ext cx="5282" cy="73347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1" name="Rovná spojnica 90">
            <a:extLst>
              <a:ext uri="{FF2B5EF4-FFF2-40B4-BE49-F238E27FC236}">
                <a16:creationId xmlns:a16="http://schemas.microsoft.com/office/drawing/2014/main" xmlns="" id="{F1D73826-161D-410C-A484-E1F7123E614A}"/>
              </a:ext>
            </a:extLst>
          </p:cNvPr>
          <p:cNvCxnSpPr>
            <a:cxnSpLocks/>
            <a:stCxn id="78" idx="0"/>
          </p:cNvCxnSpPr>
          <p:nvPr/>
        </p:nvCxnSpPr>
        <p:spPr>
          <a:xfrm flipV="1">
            <a:off x="4253233" y="5038308"/>
            <a:ext cx="0" cy="71877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5" name="Rovná spojnica 94">
            <a:extLst>
              <a:ext uri="{FF2B5EF4-FFF2-40B4-BE49-F238E27FC236}">
                <a16:creationId xmlns:a16="http://schemas.microsoft.com/office/drawing/2014/main" xmlns="" id="{B8B3BAD0-ED83-4E9D-9767-27A91003A9B6}"/>
              </a:ext>
            </a:extLst>
          </p:cNvPr>
          <p:cNvCxnSpPr>
            <a:cxnSpLocks/>
            <a:stCxn id="85" idx="4"/>
          </p:cNvCxnSpPr>
          <p:nvPr/>
        </p:nvCxnSpPr>
        <p:spPr>
          <a:xfrm>
            <a:off x="2046869" y="4135032"/>
            <a:ext cx="0" cy="309462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9" name="Rovná spojnica 98">
            <a:extLst>
              <a:ext uri="{FF2B5EF4-FFF2-40B4-BE49-F238E27FC236}">
                <a16:creationId xmlns:a16="http://schemas.microsoft.com/office/drawing/2014/main" xmlns="" id="{493C1E40-C595-4136-BB7C-6D99250734AC}"/>
              </a:ext>
            </a:extLst>
          </p:cNvPr>
          <p:cNvCxnSpPr>
            <a:cxnSpLocks/>
          </p:cNvCxnSpPr>
          <p:nvPr/>
        </p:nvCxnSpPr>
        <p:spPr>
          <a:xfrm flipH="1">
            <a:off x="2735137" y="3792153"/>
            <a:ext cx="475" cy="174587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1" name="Rovná spojnica 100">
            <a:extLst>
              <a:ext uri="{FF2B5EF4-FFF2-40B4-BE49-F238E27FC236}">
                <a16:creationId xmlns:a16="http://schemas.microsoft.com/office/drawing/2014/main" xmlns="" id="{0D9E2680-F41E-40FE-AF09-78263D2E84B4}"/>
              </a:ext>
            </a:extLst>
          </p:cNvPr>
          <p:cNvCxnSpPr>
            <a:cxnSpLocks/>
            <a:endCxn id="82" idx="0"/>
          </p:cNvCxnSpPr>
          <p:nvPr/>
        </p:nvCxnSpPr>
        <p:spPr>
          <a:xfrm>
            <a:off x="1167188" y="5307892"/>
            <a:ext cx="0" cy="136646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6" name="Ovál 45">
            <a:extLst>
              <a:ext uri="{FF2B5EF4-FFF2-40B4-BE49-F238E27FC236}">
                <a16:creationId xmlns:a16="http://schemas.microsoft.com/office/drawing/2014/main" xmlns="" id="{30E94060-B58B-470D-A33A-44CADAE709A3}"/>
              </a:ext>
            </a:extLst>
          </p:cNvPr>
          <p:cNvSpPr/>
          <p:nvPr/>
        </p:nvSpPr>
        <p:spPr>
          <a:xfrm>
            <a:off x="7977222" y="3892673"/>
            <a:ext cx="84146" cy="841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7" name="Ovál 46">
            <a:extLst>
              <a:ext uri="{FF2B5EF4-FFF2-40B4-BE49-F238E27FC236}">
                <a16:creationId xmlns:a16="http://schemas.microsoft.com/office/drawing/2014/main" xmlns="" id="{366B6F05-7F35-4853-8873-12A8F9445135}"/>
              </a:ext>
            </a:extLst>
          </p:cNvPr>
          <p:cNvSpPr/>
          <p:nvPr/>
        </p:nvSpPr>
        <p:spPr>
          <a:xfrm>
            <a:off x="7417183" y="4297816"/>
            <a:ext cx="84146" cy="841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8" name="Ovál 47">
            <a:extLst>
              <a:ext uri="{FF2B5EF4-FFF2-40B4-BE49-F238E27FC236}">
                <a16:creationId xmlns:a16="http://schemas.microsoft.com/office/drawing/2014/main" xmlns="" id="{D1BA2AD5-850E-4829-BFDD-23F826DBCCFC}"/>
              </a:ext>
            </a:extLst>
          </p:cNvPr>
          <p:cNvSpPr/>
          <p:nvPr/>
        </p:nvSpPr>
        <p:spPr>
          <a:xfrm>
            <a:off x="7124158" y="4798010"/>
            <a:ext cx="84146" cy="841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9" name="Ovál 48">
            <a:extLst>
              <a:ext uri="{FF2B5EF4-FFF2-40B4-BE49-F238E27FC236}">
                <a16:creationId xmlns:a16="http://schemas.microsoft.com/office/drawing/2014/main" xmlns="" id="{0D3B1FE8-AE73-4CC0-9E54-7166C433A4F1}"/>
              </a:ext>
            </a:extLst>
          </p:cNvPr>
          <p:cNvSpPr/>
          <p:nvPr/>
        </p:nvSpPr>
        <p:spPr>
          <a:xfrm>
            <a:off x="6876782" y="5269781"/>
            <a:ext cx="84146" cy="841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0" name="Ovál 49">
            <a:extLst>
              <a:ext uri="{FF2B5EF4-FFF2-40B4-BE49-F238E27FC236}">
                <a16:creationId xmlns:a16="http://schemas.microsoft.com/office/drawing/2014/main" xmlns="" id="{8663BCF6-87B9-4785-A3FF-AC12AE19BCC6}"/>
              </a:ext>
            </a:extLst>
          </p:cNvPr>
          <p:cNvSpPr/>
          <p:nvPr/>
        </p:nvSpPr>
        <p:spPr>
          <a:xfrm>
            <a:off x="5177926" y="3922368"/>
            <a:ext cx="84146" cy="841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1" name="Ovál 50">
            <a:extLst>
              <a:ext uri="{FF2B5EF4-FFF2-40B4-BE49-F238E27FC236}">
                <a16:creationId xmlns:a16="http://schemas.microsoft.com/office/drawing/2014/main" xmlns="" id="{6E5E9AA5-6304-441C-9C5D-AF48BB7CA692}"/>
              </a:ext>
            </a:extLst>
          </p:cNvPr>
          <p:cNvSpPr/>
          <p:nvPr/>
        </p:nvSpPr>
        <p:spPr>
          <a:xfrm>
            <a:off x="4617887" y="4327511"/>
            <a:ext cx="84146" cy="841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3" name="Ovál 52">
            <a:extLst>
              <a:ext uri="{FF2B5EF4-FFF2-40B4-BE49-F238E27FC236}">
                <a16:creationId xmlns:a16="http://schemas.microsoft.com/office/drawing/2014/main" xmlns="" id="{7B7C0C29-28A0-4A0C-B2DD-21D12C0E1CC3}"/>
              </a:ext>
            </a:extLst>
          </p:cNvPr>
          <p:cNvSpPr/>
          <p:nvPr/>
        </p:nvSpPr>
        <p:spPr>
          <a:xfrm>
            <a:off x="4324862" y="4827705"/>
            <a:ext cx="84146" cy="841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4" name="Ovál 53">
            <a:extLst>
              <a:ext uri="{FF2B5EF4-FFF2-40B4-BE49-F238E27FC236}">
                <a16:creationId xmlns:a16="http://schemas.microsoft.com/office/drawing/2014/main" xmlns="" id="{35A9E21E-CCFC-4C3B-945C-53A821AF2154}"/>
              </a:ext>
            </a:extLst>
          </p:cNvPr>
          <p:cNvSpPr/>
          <p:nvPr/>
        </p:nvSpPr>
        <p:spPr>
          <a:xfrm>
            <a:off x="4077486" y="5299476"/>
            <a:ext cx="84146" cy="841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5" name="Ovál 54">
            <a:extLst>
              <a:ext uri="{FF2B5EF4-FFF2-40B4-BE49-F238E27FC236}">
                <a16:creationId xmlns:a16="http://schemas.microsoft.com/office/drawing/2014/main" xmlns="" id="{5B3757E6-9D90-418B-BBE6-C949515283ED}"/>
              </a:ext>
            </a:extLst>
          </p:cNvPr>
          <p:cNvSpPr/>
          <p:nvPr/>
        </p:nvSpPr>
        <p:spPr>
          <a:xfrm>
            <a:off x="2332800" y="3922368"/>
            <a:ext cx="84146" cy="841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9" name="Ovál 58">
            <a:extLst>
              <a:ext uri="{FF2B5EF4-FFF2-40B4-BE49-F238E27FC236}">
                <a16:creationId xmlns:a16="http://schemas.microsoft.com/office/drawing/2014/main" xmlns="" id="{E8D093CD-F4E8-4C89-A09B-59E2B492DC40}"/>
              </a:ext>
            </a:extLst>
          </p:cNvPr>
          <p:cNvSpPr/>
          <p:nvPr/>
        </p:nvSpPr>
        <p:spPr>
          <a:xfrm>
            <a:off x="1772761" y="4327511"/>
            <a:ext cx="84146" cy="841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60" name="Ovál 59">
            <a:extLst>
              <a:ext uri="{FF2B5EF4-FFF2-40B4-BE49-F238E27FC236}">
                <a16:creationId xmlns:a16="http://schemas.microsoft.com/office/drawing/2014/main" xmlns="" id="{9F60C66C-4ACF-40B2-89A5-3961770592FD}"/>
              </a:ext>
            </a:extLst>
          </p:cNvPr>
          <p:cNvSpPr/>
          <p:nvPr/>
        </p:nvSpPr>
        <p:spPr>
          <a:xfrm>
            <a:off x="1479736" y="4827705"/>
            <a:ext cx="84146" cy="841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61" name="Ovál 60">
            <a:extLst>
              <a:ext uri="{FF2B5EF4-FFF2-40B4-BE49-F238E27FC236}">
                <a16:creationId xmlns:a16="http://schemas.microsoft.com/office/drawing/2014/main" xmlns="" id="{2E90273B-0569-40B2-8DA5-00F4D781A23B}"/>
              </a:ext>
            </a:extLst>
          </p:cNvPr>
          <p:cNvSpPr/>
          <p:nvPr/>
        </p:nvSpPr>
        <p:spPr>
          <a:xfrm>
            <a:off x="1232360" y="5299476"/>
            <a:ext cx="84146" cy="8414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62" name="Rovná spojnica 61">
            <a:extLst>
              <a:ext uri="{FF2B5EF4-FFF2-40B4-BE49-F238E27FC236}">
                <a16:creationId xmlns:a16="http://schemas.microsoft.com/office/drawing/2014/main" xmlns="" id="{0FFC8979-336C-4520-8000-6130CFA3500D}"/>
              </a:ext>
            </a:extLst>
          </p:cNvPr>
          <p:cNvCxnSpPr>
            <a:cxnSpLocks/>
          </p:cNvCxnSpPr>
          <p:nvPr/>
        </p:nvCxnSpPr>
        <p:spPr>
          <a:xfrm>
            <a:off x="1817499" y="4411657"/>
            <a:ext cx="0" cy="270117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3" name="Rovná spojnica 62">
            <a:extLst>
              <a:ext uri="{FF2B5EF4-FFF2-40B4-BE49-F238E27FC236}">
                <a16:creationId xmlns:a16="http://schemas.microsoft.com/office/drawing/2014/main" xmlns="" id="{6052FFF1-6B60-4275-9759-D0E7D7846997}"/>
              </a:ext>
            </a:extLst>
          </p:cNvPr>
          <p:cNvCxnSpPr>
            <a:cxnSpLocks/>
          </p:cNvCxnSpPr>
          <p:nvPr/>
        </p:nvCxnSpPr>
        <p:spPr>
          <a:xfrm>
            <a:off x="2376299" y="4006514"/>
            <a:ext cx="0" cy="12851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4" name="Rovná spojnica 63">
            <a:extLst>
              <a:ext uri="{FF2B5EF4-FFF2-40B4-BE49-F238E27FC236}">
                <a16:creationId xmlns:a16="http://schemas.microsoft.com/office/drawing/2014/main" xmlns="" id="{5C833A28-DEED-44D9-8BF6-A91B5E6D16D2}"/>
              </a:ext>
            </a:extLst>
          </p:cNvPr>
          <p:cNvCxnSpPr>
            <a:cxnSpLocks/>
          </p:cNvCxnSpPr>
          <p:nvPr/>
        </p:nvCxnSpPr>
        <p:spPr>
          <a:xfrm>
            <a:off x="1275632" y="5190685"/>
            <a:ext cx="0" cy="108791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7" name="Rovná spojnica 86">
            <a:extLst>
              <a:ext uri="{FF2B5EF4-FFF2-40B4-BE49-F238E27FC236}">
                <a16:creationId xmlns:a16="http://schemas.microsoft.com/office/drawing/2014/main" xmlns="" id="{69BC83A3-AC21-41FA-9222-526B67F17186}"/>
              </a:ext>
            </a:extLst>
          </p:cNvPr>
          <p:cNvCxnSpPr>
            <a:cxnSpLocks/>
          </p:cNvCxnSpPr>
          <p:nvPr/>
        </p:nvCxnSpPr>
        <p:spPr>
          <a:xfrm flipV="1">
            <a:off x="842306" y="3607488"/>
            <a:ext cx="2068340" cy="201080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Rovná spojnica 64">
            <a:extLst>
              <a:ext uri="{FF2B5EF4-FFF2-40B4-BE49-F238E27FC236}">
                <a16:creationId xmlns:a16="http://schemas.microsoft.com/office/drawing/2014/main" xmlns="" id="{D4960092-941D-447C-93E1-7E5BF59A1610}"/>
              </a:ext>
            </a:extLst>
          </p:cNvPr>
          <p:cNvCxnSpPr>
            <a:cxnSpLocks/>
            <a:stCxn id="52" idx="1"/>
          </p:cNvCxnSpPr>
          <p:nvPr/>
        </p:nvCxnSpPr>
        <p:spPr>
          <a:xfrm>
            <a:off x="6913865" y="4662616"/>
            <a:ext cx="4024" cy="60190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7" name="Rovná spojnica 66">
            <a:extLst>
              <a:ext uri="{FF2B5EF4-FFF2-40B4-BE49-F238E27FC236}">
                <a16:creationId xmlns:a16="http://schemas.microsoft.com/office/drawing/2014/main" xmlns="" id="{7F004424-0A3C-4269-8861-F33F3100E42E}"/>
              </a:ext>
            </a:extLst>
          </p:cNvPr>
          <p:cNvCxnSpPr>
            <a:cxnSpLocks/>
            <a:stCxn id="48" idx="4"/>
            <a:endCxn id="52" idx="2"/>
          </p:cNvCxnSpPr>
          <p:nvPr/>
        </p:nvCxnSpPr>
        <p:spPr>
          <a:xfrm flipH="1">
            <a:off x="7162887" y="4882156"/>
            <a:ext cx="3344" cy="628957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0" name="Rovná spojnica 69">
            <a:extLst>
              <a:ext uri="{FF2B5EF4-FFF2-40B4-BE49-F238E27FC236}">
                <a16:creationId xmlns:a16="http://schemas.microsoft.com/office/drawing/2014/main" xmlns="" id="{F22A3EE1-D656-4424-9330-814E35F02D8B}"/>
              </a:ext>
            </a:extLst>
          </p:cNvPr>
          <p:cNvCxnSpPr>
            <a:cxnSpLocks/>
          </p:cNvCxnSpPr>
          <p:nvPr/>
        </p:nvCxnSpPr>
        <p:spPr>
          <a:xfrm>
            <a:off x="7457584" y="3886200"/>
            <a:ext cx="0" cy="411616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2" name="Rovná spojnica 71">
            <a:extLst>
              <a:ext uri="{FF2B5EF4-FFF2-40B4-BE49-F238E27FC236}">
                <a16:creationId xmlns:a16="http://schemas.microsoft.com/office/drawing/2014/main" xmlns="" id="{400718AE-70F0-44CB-814B-E823CD3A401B}"/>
              </a:ext>
            </a:extLst>
          </p:cNvPr>
          <p:cNvCxnSpPr>
            <a:cxnSpLocks/>
            <a:endCxn id="52" idx="6"/>
          </p:cNvCxnSpPr>
          <p:nvPr/>
        </p:nvCxnSpPr>
        <p:spPr>
          <a:xfrm>
            <a:off x="8019295" y="3976819"/>
            <a:ext cx="1334" cy="1641386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88053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Prediktívne metódy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Ktorý algoritmus zvoliť pre naše dáta?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41</a:t>
            </a:fld>
            <a:endParaRPr lang="en-US" dirty="0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Základný problém je, že:</a:t>
            </a:r>
          </a:p>
          <a:p>
            <a:pPr lvl="1"/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Ak zvolíme príliš jednoduchý model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, nebudeme vedieť dobre predpovedať zložité závislosti – </a:t>
            </a:r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podučenie</a:t>
            </a:r>
          </a:p>
          <a:p>
            <a:pPr lvl="1"/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Ak zvolíme príliš zložitý model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, budú v ňom aj funkcie, ktoré dobre modelujú zložité závislosti, ale zároveň </a:t>
            </a:r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narastie možnosť preučenia</a:t>
            </a: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Algoritmy ktoré sa v praxi najlepšie osvedčili majú nastavenia, ktoré im umožňujú plynulo meniť zložitosť modelu – tzv. regulovať učenie</a:t>
            </a: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Začneme s jednoduchým modelom, jeho chybu odhadneme na validačnej množine</a:t>
            </a: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Postupne zmeníme nastavenia na zložitejší model, ak sa už chyba na validačnej množine nebude meniť, alebo dokonca začne stúpať, ukončíme učenie (aj keby sme nemali 0 chybu na </a:t>
            </a:r>
            <a:r>
              <a:rPr lang="sk-SK" sz="1800" dirty="0" err="1">
                <a:latin typeface="Arial" panose="020B0604020202020204" pitchFamily="34" charset="0"/>
                <a:cs typeface="Arial" panose="020B0604020202020204" pitchFamily="34" charset="0"/>
              </a:rPr>
              <a:t>trénovacích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dátach)</a:t>
            </a:r>
            <a:endParaRPr lang="sk-SK" sz="136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7466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Prediktívne metódy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Ktorý algoritmus zvoliť pre naše dáta?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42</a:t>
            </a:fld>
            <a:endParaRPr lang="en-US" dirty="0"/>
          </a:p>
        </p:txBody>
      </p:sp>
      <p:cxnSp>
        <p:nvCxnSpPr>
          <p:cNvPr id="6" name="Straight Arrow Connector 7">
            <a:extLst>
              <a:ext uri="{FF2B5EF4-FFF2-40B4-BE49-F238E27FC236}">
                <a16:creationId xmlns:a16="http://schemas.microsoft.com/office/drawing/2014/main" xmlns="" id="{931AD73E-7F87-964F-A177-3026CBE6A8BD}"/>
              </a:ext>
            </a:extLst>
          </p:cNvPr>
          <p:cNvCxnSpPr>
            <a:cxnSpLocks/>
          </p:cNvCxnSpPr>
          <p:nvPr/>
        </p:nvCxnSpPr>
        <p:spPr>
          <a:xfrm>
            <a:off x="2137317" y="2465134"/>
            <a:ext cx="0" cy="3821561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8">
            <a:extLst>
              <a:ext uri="{FF2B5EF4-FFF2-40B4-BE49-F238E27FC236}">
                <a16:creationId xmlns:a16="http://schemas.microsoft.com/office/drawing/2014/main" xmlns="" id="{E1E3FEE8-67F2-354D-BE7F-172798DCC5B2}"/>
              </a:ext>
            </a:extLst>
          </p:cNvPr>
          <p:cNvCxnSpPr>
            <a:cxnSpLocks/>
          </p:cNvCxnSpPr>
          <p:nvPr/>
        </p:nvCxnSpPr>
        <p:spPr>
          <a:xfrm flipH="1">
            <a:off x="1967050" y="6103815"/>
            <a:ext cx="5990896" cy="0"/>
          </a:xfrm>
          <a:prstGeom prst="straightConnector1">
            <a:avLst/>
          </a:prstGeom>
          <a:ln w="19050"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Freeform 17">
            <a:extLst>
              <a:ext uri="{FF2B5EF4-FFF2-40B4-BE49-F238E27FC236}">
                <a16:creationId xmlns:a16="http://schemas.microsoft.com/office/drawing/2014/main" xmlns="" id="{A4A2B926-02FF-7646-9A9F-98764E4C3660}"/>
              </a:ext>
            </a:extLst>
          </p:cNvPr>
          <p:cNvSpPr/>
          <p:nvPr/>
        </p:nvSpPr>
        <p:spPr>
          <a:xfrm>
            <a:off x="2137315" y="3385841"/>
            <a:ext cx="5795405" cy="2484645"/>
          </a:xfrm>
          <a:custGeom>
            <a:avLst/>
            <a:gdLst>
              <a:gd name="connsiteX0" fmla="*/ 0 w 5801710"/>
              <a:gd name="connsiteY0" fmla="*/ 0 h 3840480"/>
              <a:gd name="connsiteX1" fmla="*/ 2579239 w 5801710"/>
              <a:gd name="connsiteY1" fmla="*/ 3090041 h 3840480"/>
              <a:gd name="connsiteX2" fmla="*/ 5801710 w 5801710"/>
              <a:gd name="connsiteY2" fmla="*/ 3840480 h 3840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01710" h="3840480">
                <a:moveTo>
                  <a:pt x="0" y="0"/>
                </a:moveTo>
                <a:cubicBezTo>
                  <a:pt x="806143" y="1224980"/>
                  <a:pt x="1612287" y="2449961"/>
                  <a:pt x="2579239" y="3090041"/>
                </a:cubicBezTo>
                <a:cubicBezTo>
                  <a:pt x="3546191" y="3730121"/>
                  <a:pt x="4673950" y="3785300"/>
                  <a:pt x="5801710" y="3840480"/>
                </a:cubicBezTo>
              </a:path>
            </a:pathLst>
          </a:custGeom>
          <a:noFill/>
          <a:ln w="19050">
            <a:solidFill>
              <a:srgbClr val="00B05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sk-SK" dirty="0"/>
          </a:p>
        </p:txBody>
      </p:sp>
      <p:sp>
        <p:nvSpPr>
          <p:cNvPr id="11" name="Freeform 82">
            <a:extLst>
              <a:ext uri="{FF2B5EF4-FFF2-40B4-BE49-F238E27FC236}">
                <a16:creationId xmlns:a16="http://schemas.microsoft.com/office/drawing/2014/main" xmlns="" id="{1399F527-2C6E-AF44-A02E-A1F7186D5CA8}"/>
              </a:ext>
            </a:extLst>
          </p:cNvPr>
          <p:cNvSpPr/>
          <p:nvPr/>
        </p:nvSpPr>
        <p:spPr>
          <a:xfrm>
            <a:off x="2137315" y="3199807"/>
            <a:ext cx="5808018" cy="2062896"/>
          </a:xfrm>
          <a:custGeom>
            <a:avLst/>
            <a:gdLst>
              <a:gd name="connsiteX0" fmla="*/ 0 w 5801710"/>
              <a:gd name="connsiteY0" fmla="*/ 0 h 3840480"/>
              <a:gd name="connsiteX1" fmla="*/ 2579239 w 5801710"/>
              <a:gd name="connsiteY1" fmla="*/ 3090041 h 3840480"/>
              <a:gd name="connsiteX2" fmla="*/ 5801710 w 5801710"/>
              <a:gd name="connsiteY2" fmla="*/ 3840480 h 3840480"/>
              <a:gd name="connsiteX0" fmla="*/ 0 w 5795397"/>
              <a:gd name="connsiteY0" fmla="*/ 0 h 3248873"/>
              <a:gd name="connsiteX1" fmla="*/ 2579239 w 5795397"/>
              <a:gd name="connsiteY1" fmla="*/ 3090041 h 3248873"/>
              <a:gd name="connsiteX2" fmla="*/ 5795397 w 5795397"/>
              <a:gd name="connsiteY2" fmla="*/ 2865738 h 3248873"/>
              <a:gd name="connsiteX0" fmla="*/ 0 w 5814337"/>
              <a:gd name="connsiteY0" fmla="*/ 0 h 3253162"/>
              <a:gd name="connsiteX1" fmla="*/ 2579239 w 5814337"/>
              <a:gd name="connsiteY1" fmla="*/ 3090041 h 3253162"/>
              <a:gd name="connsiteX2" fmla="*/ 5814337 w 5814337"/>
              <a:gd name="connsiteY2" fmla="*/ 2885232 h 3253162"/>
              <a:gd name="connsiteX0" fmla="*/ 0 w 5814337"/>
              <a:gd name="connsiteY0" fmla="*/ 0 h 3279068"/>
              <a:gd name="connsiteX1" fmla="*/ 2579239 w 5814337"/>
              <a:gd name="connsiteY1" fmla="*/ 3090041 h 3279068"/>
              <a:gd name="connsiteX2" fmla="*/ 5814337 w 5814337"/>
              <a:gd name="connsiteY2" fmla="*/ 2885232 h 3279068"/>
              <a:gd name="connsiteX0" fmla="*/ 0 w 5814337"/>
              <a:gd name="connsiteY0" fmla="*/ 0 h 3203190"/>
              <a:gd name="connsiteX1" fmla="*/ 2617117 w 5814337"/>
              <a:gd name="connsiteY1" fmla="*/ 2992567 h 3203190"/>
              <a:gd name="connsiteX2" fmla="*/ 5814337 w 5814337"/>
              <a:gd name="connsiteY2" fmla="*/ 2885232 h 3203190"/>
              <a:gd name="connsiteX0" fmla="*/ 0 w 5814337"/>
              <a:gd name="connsiteY0" fmla="*/ 0 h 3188588"/>
              <a:gd name="connsiteX1" fmla="*/ 2648683 w 5814337"/>
              <a:gd name="connsiteY1" fmla="*/ 2973073 h 3188588"/>
              <a:gd name="connsiteX2" fmla="*/ 5814337 w 5814337"/>
              <a:gd name="connsiteY2" fmla="*/ 2885232 h 3188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14337" h="3188588">
                <a:moveTo>
                  <a:pt x="0" y="0"/>
                </a:moveTo>
                <a:cubicBezTo>
                  <a:pt x="806143" y="1224980"/>
                  <a:pt x="1679627" y="2492201"/>
                  <a:pt x="2648683" y="2973073"/>
                </a:cubicBezTo>
                <a:cubicBezTo>
                  <a:pt x="3617739" y="3453945"/>
                  <a:pt x="5418893" y="2995757"/>
                  <a:pt x="5814337" y="2885232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sk-SK" dirty="0"/>
          </a:p>
        </p:txBody>
      </p:sp>
      <p:cxnSp>
        <p:nvCxnSpPr>
          <p:cNvPr id="12" name="Straight Connector 4">
            <a:extLst>
              <a:ext uri="{FF2B5EF4-FFF2-40B4-BE49-F238E27FC236}">
                <a16:creationId xmlns:a16="http://schemas.microsoft.com/office/drawing/2014/main" xmlns="" id="{7E181A4F-AC2B-6943-BC5F-9D2B77910114}"/>
              </a:ext>
            </a:extLst>
          </p:cNvPr>
          <p:cNvCxnSpPr/>
          <p:nvPr/>
        </p:nvCxnSpPr>
        <p:spPr>
          <a:xfrm flipV="1">
            <a:off x="5759741" y="2465134"/>
            <a:ext cx="0" cy="3638681"/>
          </a:xfrm>
          <a:prstGeom prst="line">
            <a:avLst/>
          </a:prstGeom>
          <a:ln w="15875">
            <a:solidFill>
              <a:schemeClr val="tx1"/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5">
            <a:extLst>
              <a:ext uri="{FF2B5EF4-FFF2-40B4-BE49-F238E27FC236}">
                <a16:creationId xmlns:a16="http://schemas.microsoft.com/office/drawing/2014/main" xmlns="" id="{407DE9F1-0DDF-4B4B-8C89-25AF0626C269}"/>
              </a:ext>
            </a:extLst>
          </p:cNvPr>
          <p:cNvSpPr txBox="1"/>
          <p:nvPr/>
        </p:nvSpPr>
        <p:spPr>
          <a:xfrm>
            <a:off x="4101662" y="6154265"/>
            <a:ext cx="208743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2200" dirty="0"/>
              <a:t>Zložitosť modelu</a:t>
            </a:r>
          </a:p>
        </p:txBody>
      </p:sp>
      <p:sp>
        <p:nvSpPr>
          <p:cNvPr id="16" name="TextBox 11">
            <a:extLst>
              <a:ext uri="{FF2B5EF4-FFF2-40B4-BE49-F238E27FC236}">
                <a16:creationId xmlns:a16="http://schemas.microsoft.com/office/drawing/2014/main" xmlns="" id="{EFE7B453-1AB7-F44D-AB79-11F38D01047F}"/>
              </a:ext>
            </a:extLst>
          </p:cNvPr>
          <p:cNvSpPr txBox="1"/>
          <p:nvPr/>
        </p:nvSpPr>
        <p:spPr>
          <a:xfrm>
            <a:off x="1280052" y="2778058"/>
            <a:ext cx="88793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2200" dirty="0"/>
              <a:t>Chyba</a:t>
            </a:r>
          </a:p>
        </p:txBody>
      </p:sp>
      <p:sp>
        <p:nvSpPr>
          <p:cNvPr id="17" name="TextBox 14">
            <a:extLst>
              <a:ext uri="{FF2B5EF4-FFF2-40B4-BE49-F238E27FC236}">
                <a16:creationId xmlns:a16="http://schemas.microsoft.com/office/drawing/2014/main" xmlns="" id="{1E410C8B-F816-3046-9553-28005628749B}"/>
              </a:ext>
            </a:extLst>
          </p:cNvPr>
          <p:cNvSpPr txBox="1"/>
          <p:nvPr/>
        </p:nvSpPr>
        <p:spPr>
          <a:xfrm>
            <a:off x="4399216" y="2579315"/>
            <a:ext cx="138127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sk-SK" sz="2200" dirty="0"/>
              <a:t>Podučenie</a:t>
            </a:r>
          </a:p>
        </p:txBody>
      </p:sp>
      <p:sp>
        <p:nvSpPr>
          <p:cNvPr id="18" name="TextBox 15">
            <a:extLst>
              <a:ext uri="{FF2B5EF4-FFF2-40B4-BE49-F238E27FC236}">
                <a16:creationId xmlns:a16="http://schemas.microsoft.com/office/drawing/2014/main" xmlns="" id="{9C329B12-65CE-9E4F-A17C-3FF879E226A1}"/>
              </a:ext>
            </a:extLst>
          </p:cNvPr>
          <p:cNvSpPr txBox="1"/>
          <p:nvPr/>
        </p:nvSpPr>
        <p:spPr>
          <a:xfrm>
            <a:off x="5759741" y="2577898"/>
            <a:ext cx="132549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2200" dirty="0"/>
              <a:t>Preučenie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xmlns="" id="{5B098A7D-4055-B94B-8D5F-87A9FD29F478}"/>
              </a:ext>
            </a:extLst>
          </p:cNvPr>
          <p:cNvCxnSpPr>
            <a:cxnSpLocks/>
          </p:cNvCxnSpPr>
          <p:nvPr/>
        </p:nvCxnSpPr>
        <p:spPr>
          <a:xfrm flipH="1">
            <a:off x="5909929" y="3012003"/>
            <a:ext cx="1025114" cy="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xmlns="" id="{C7EAAA78-443F-DD48-BA38-6AB08C4324B8}"/>
              </a:ext>
            </a:extLst>
          </p:cNvPr>
          <p:cNvCxnSpPr>
            <a:cxnSpLocks/>
          </p:cNvCxnSpPr>
          <p:nvPr/>
        </p:nvCxnSpPr>
        <p:spPr>
          <a:xfrm flipH="1">
            <a:off x="4605003" y="3008785"/>
            <a:ext cx="1025114" cy="0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70585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Prediktívne modely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Zhrnutie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43</a:t>
            </a:fld>
            <a:endParaRPr lang="en-US" dirty="0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2000" dirty="0">
                <a:latin typeface="Arial" panose="020B0604020202020204" pitchFamily="34" charset="0"/>
                <a:cs typeface="Arial" panose="020B0604020202020204" pitchFamily="34" charset="0"/>
              </a:rPr>
              <a:t>Mali by sme vedieť:</a:t>
            </a:r>
          </a:p>
          <a:p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k-SK" sz="2000" dirty="0">
                <a:latin typeface="Arial" panose="020B0604020202020204" pitchFamily="34" charset="0"/>
                <a:cs typeface="Arial" panose="020B0604020202020204" pitchFamily="34" charset="0"/>
              </a:rPr>
              <a:t>Ako sa určí chyba pri klasifikácii, alebo predikcii</a:t>
            </a:r>
          </a:p>
          <a:p>
            <a:r>
              <a:rPr lang="sk-SK" sz="2000" dirty="0">
                <a:latin typeface="Arial" panose="020B0604020202020204" pitchFamily="34" charset="0"/>
                <a:cs typeface="Arial" panose="020B0604020202020204" pitchFamily="34" charset="0"/>
              </a:rPr>
              <a:t>Ako postupujeme pri učení a vyhodnotení presnosti, na čo slúži </a:t>
            </a:r>
            <a:r>
              <a:rPr lang="sk-SK" sz="2000" dirty="0" err="1">
                <a:latin typeface="Arial" panose="020B0604020202020204" pitchFamily="34" charset="0"/>
                <a:cs typeface="Arial" panose="020B0604020202020204" pitchFamily="34" charset="0"/>
              </a:rPr>
              <a:t>trénovacia</a:t>
            </a:r>
            <a:r>
              <a:rPr lang="sk-SK" sz="2000" dirty="0">
                <a:latin typeface="Arial" panose="020B0604020202020204" pitchFamily="34" charset="0"/>
                <a:cs typeface="Arial" panose="020B0604020202020204" pitchFamily="34" charset="0"/>
              </a:rPr>
              <a:t>, validačná a testovacia množina a ako sa postupuje pri krížovej validácii</a:t>
            </a:r>
          </a:p>
          <a:p>
            <a:r>
              <a:rPr lang="sk-SK" sz="2000" dirty="0">
                <a:latin typeface="Arial" panose="020B0604020202020204" pitchFamily="34" charset="0"/>
                <a:cs typeface="Arial" panose="020B0604020202020204" pitchFamily="34" charset="0"/>
              </a:rPr>
              <a:t>Čo je to podučenie, a čo je preučenie</a:t>
            </a:r>
          </a:p>
        </p:txBody>
      </p:sp>
    </p:spTree>
    <p:extLst>
      <p:ext uri="{BB962C8B-B14F-4D97-AF65-F5344CB8AC3E}">
        <p14:creationId xmlns:p14="http://schemas.microsoft.com/office/powerpoint/2010/main" val="10224113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44</a:t>
            </a:fld>
            <a:endParaRPr lang="en-US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sk-SK" sz="4000" dirty="0">
                <a:latin typeface="Arial" panose="020B0604020202020204" pitchFamily="34" charset="0"/>
                <a:cs typeface="Arial" panose="020B0604020202020204" pitchFamily="34" charset="0"/>
              </a:rPr>
              <a:t>Časť 3 – Proces analýzy dát</a:t>
            </a:r>
          </a:p>
        </p:txBody>
      </p:sp>
    </p:spTree>
    <p:extLst>
      <p:ext uri="{BB962C8B-B14F-4D97-AF65-F5344CB8AC3E}">
        <p14:creationId xmlns:p14="http://schemas.microsoft.com/office/powerpoint/2010/main" val="142663066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Proces analýzy dát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Metodika CRISP-DM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45</a:t>
            </a:fld>
            <a:endParaRPr lang="en-US" dirty="0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Voľne dostupná metodika ktorá nie je viazaná na žiadnu aplikačnú oblasť alebo konkrétny nástroj pre analýzu dát</a:t>
            </a: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Je zameraná na obchodné záležitosti, ale aj technickú analýzu</a:t>
            </a: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Vychádza z praktických skúsenostní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Návod ako postupovať pri procese analýzy dát</a:t>
            </a:r>
          </a:p>
          <a:p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xmlns="" id="{A4C5C3F4-5917-9A46-B511-48167C45E640}"/>
              </a:ext>
            </a:extLst>
          </p:cNvPr>
          <p:cNvSpPr/>
          <p:nvPr/>
        </p:nvSpPr>
        <p:spPr>
          <a:xfrm>
            <a:off x="2290119" y="3886200"/>
            <a:ext cx="1723114" cy="7748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Pochopenie cieľa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5518732C-CED8-3C4F-8120-DE940F914A86}"/>
              </a:ext>
            </a:extLst>
          </p:cNvPr>
          <p:cNvSpPr/>
          <p:nvPr/>
        </p:nvSpPr>
        <p:spPr>
          <a:xfrm>
            <a:off x="4527793" y="3886200"/>
            <a:ext cx="1640735" cy="7748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Pochopenie dát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xmlns="" id="{37F0A5BF-B18D-8245-A6CC-C3A5D18EBDF0}"/>
              </a:ext>
            </a:extLst>
          </p:cNvPr>
          <p:cNvSpPr/>
          <p:nvPr/>
        </p:nvSpPr>
        <p:spPr>
          <a:xfrm>
            <a:off x="6353390" y="4661032"/>
            <a:ext cx="1550125" cy="7620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Príprava dát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xmlns="" id="{8CD23096-BEF1-824C-BAA5-DD54530961C0}"/>
              </a:ext>
            </a:extLst>
          </p:cNvPr>
          <p:cNvSpPr/>
          <p:nvPr/>
        </p:nvSpPr>
        <p:spPr>
          <a:xfrm>
            <a:off x="6353389" y="5674944"/>
            <a:ext cx="1612591" cy="762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Modelovanie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xmlns="" id="{996899F2-1D64-D74D-9E27-A711EDD336A2}"/>
              </a:ext>
            </a:extLst>
          </p:cNvPr>
          <p:cNvSpPr/>
          <p:nvPr/>
        </p:nvSpPr>
        <p:spPr>
          <a:xfrm>
            <a:off x="4527793" y="6529065"/>
            <a:ext cx="1640735" cy="7748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Vyhodnotenie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xmlns="" id="{E65288F9-DC89-7E47-A14D-AC7ED58DCDE0}"/>
              </a:ext>
            </a:extLst>
          </p:cNvPr>
          <p:cNvSpPr/>
          <p:nvPr/>
        </p:nvSpPr>
        <p:spPr>
          <a:xfrm>
            <a:off x="2345381" y="6540740"/>
            <a:ext cx="1667852" cy="7748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dirty="0"/>
              <a:t>Nasadenie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xmlns="" id="{C611FA74-C0B8-1642-A5ED-A35F20DD9FCF}"/>
              </a:ext>
            </a:extLst>
          </p:cNvPr>
          <p:cNvCxnSpPr>
            <a:cxnSpLocks/>
          </p:cNvCxnSpPr>
          <p:nvPr/>
        </p:nvCxnSpPr>
        <p:spPr>
          <a:xfrm>
            <a:off x="4013232" y="4166613"/>
            <a:ext cx="514561" cy="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xmlns="" id="{B611F362-EF20-5745-A416-8C88D2532DEA}"/>
              </a:ext>
            </a:extLst>
          </p:cNvPr>
          <p:cNvCxnSpPr>
            <a:cxnSpLocks/>
          </p:cNvCxnSpPr>
          <p:nvPr/>
        </p:nvCxnSpPr>
        <p:spPr>
          <a:xfrm>
            <a:off x="4013232" y="4385214"/>
            <a:ext cx="514561" cy="0"/>
          </a:xfrm>
          <a:prstGeom prst="straightConnector1">
            <a:avLst/>
          </a:prstGeom>
          <a:ln w="19050"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xmlns="" id="{CEE7F8FD-E0DF-7248-92E8-1540D6A1B753}"/>
              </a:ext>
            </a:extLst>
          </p:cNvPr>
          <p:cNvCxnSpPr>
            <a:cxnSpLocks/>
          </p:cNvCxnSpPr>
          <p:nvPr/>
        </p:nvCxnSpPr>
        <p:spPr>
          <a:xfrm flipV="1">
            <a:off x="6951219" y="5423034"/>
            <a:ext cx="0" cy="251910"/>
          </a:xfrm>
          <a:prstGeom prst="straightConnector1">
            <a:avLst/>
          </a:prstGeom>
          <a:ln w="190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xmlns="" id="{7154AA8B-DD97-B64D-870C-DB7AC34BDA91}"/>
              </a:ext>
            </a:extLst>
          </p:cNvPr>
          <p:cNvCxnSpPr>
            <a:cxnSpLocks/>
          </p:cNvCxnSpPr>
          <p:nvPr/>
        </p:nvCxnSpPr>
        <p:spPr>
          <a:xfrm flipV="1">
            <a:off x="7272669" y="5423033"/>
            <a:ext cx="0" cy="251911"/>
          </a:xfrm>
          <a:prstGeom prst="straightConnector1">
            <a:avLst/>
          </a:prstGeom>
          <a:ln w="19050"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xmlns="" id="{C99B56AC-128D-ED4E-8CD2-F9D209A07095}"/>
              </a:ext>
            </a:extLst>
          </p:cNvPr>
          <p:cNvCxnSpPr>
            <a:cxnSpLocks/>
            <a:stCxn id="11" idx="0"/>
            <a:endCxn id="3" idx="2"/>
          </p:cNvCxnSpPr>
          <p:nvPr/>
        </p:nvCxnSpPr>
        <p:spPr>
          <a:xfrm rot="16200000" flipV="1">
            <a:off x="3315903" y="4496806"/>
            <a:ext cx="1868032" cy="2196485"/>
          </a:xfrm>
          <a:prstGeom prst="bentConnector3">
            <a:avLst/>
          </a:prstGeom>
          <a:ln w="1905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xmlns="" id="{96978CAC-B821-1341-8BA8-71DDCA5C6B07}"/>
              </a:ext>
            </a:extLst>
          </p:cNvPr>
          <p:cNvCxnSpPr>
            <a:cxnSpLocks/>
            <a:stCxn id="7" idx="3"/>
            <a:endCxn id="9" idx="0"/>
          </p:cNvCxnSpPr>
          <p:nvPr/>
        </p:nvCxnSpPr>
        <p:spPr>
          <a:xfrm>
            <a:off x="6168528" y="4273617"/>
            <a:ext cx="959925" cy="387415"/>
          </a:xfrm>
          <a:prstGeom prst="bentConnector2">
            <a:avLst/>
          </a:prstGeom>
          <a:ln w="1905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xmlns="" id="{60600400-947B-634D-A0D9-BA956D4E3626}"/>
              </a:ext>
            </a:extLst>
          </p:cNvPr>
          <p:cNvCxnSpPr>
            <a:cxnSpLocks/>
            <a:stCxn id="10" idx="2"/>
            <a:endCxn id="11" idx="3"/>
          </p:cNvCxnSpPr>
          <p:nvPr/>
        </p:nvCxnSpPr>
        <p:spPr>
          <a:xfrm rot="5400000">
            <a:off x="6424338" y="6181135"/>
            <a:ext cx="479538" cy="991157"/>
          </a:xfrm>
          <a:prstGeom prst="bentConnector2">
            <a:avLst/>
          </a:prstGeom>
          <a:ln w="1905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xmlns="" id="{090ED249-0528-204F-8C9E-41175230DF25}"/>
              </a:ext>
            </a:extLst>
          </p:cNvPr>
          <p:cNvCxnSpPr>
            <a:cxnSpLocks/>
            <a:stCxn id="12" idx="3"/>
            <a:endCxn id="11" idx="1"/>
          </p:cNvCxnSpPr>
          <p:nvPr/>
        </p:nvCxnSpPr>
        <p:spPr>
          <a:xfrm flipV="1">
            <a:off x="4013233" y="6916482"/>
            <a:ext cx="514560" cy="11675"/>
          </a:xfrm>
          <a:prstGeom prst="straightConnector1">
            <a:avLst/>
          </a:prstGeom>
          <a:ln w="19050"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5820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Fáza 1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Pochopenie problému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46</a:t>
            </a:fld>
            <a:endParaRPr lang="en-US" dirty="0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Pochopenie cieľov úlohy z manažérskeho pohľadu a ich preloženie do definície úlohy dolovania z dát</a:t>
            </a: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Pochopenie cieľov projektu a požiadaviek z obchodného hľadiska</a:t>
            </a: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Definovanie kritérií úspechu z obchodného hľadiska, posúdiť aktuálnu situáciu</a:t>
            </a: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Preloženie týchto cieľov do jazyka dolovania v dátach a stanoviť̌ technické kritériá úspechu</a:t>
            </a: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Navrhnúť projektový plán</a:t>
            </a:r>
          </a:p>
          <a:p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8948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Fáza 2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Pochopenie dát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47</a:t>
            </a:fld>
            <a:endParaRPr lang="en-US" dirty="0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Počiatočný zber dát a oboznámenie sa s nimi, identifikácia problémov s kvalitou dát</a:t>
            </a: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Prvotný zber dát</a:t>
            </a: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Popis dát (význam atribútov, prehľadové charakteristiky dát)</a:t>
            </a: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Prieskum dát (vizualizácia, vzťahy medzi dvojicami atribútov, jednoduché štatistické analýzy)</a:t>
            </a: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Verifikácia kvality dát (chýbajúce hodnoty – množstvo a rozloženie, výrazne </a:t>
            </a:r>
            <a:r>
              <a:rPr lang="sk-SK" sz="1800" dirty="0" err="1">
                <a:latin typeface="Arial" panose="020B0604020202020204" pitchFamily="34" charset="0"/>
                <a:cs typeface="Arial" panose="020B0604020202020204" pitchFamily="34" charset="0"/>
              </a:rPr>
              <a:t>odchýlené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hodnoty)</a:t>
            </a:r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51039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Fáza 3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Príprava dát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48</a:t>
            </a:fld>
            <a:endParaRPr lang="en-US" dirty="0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Výber dát (tabuliek, záznamov, atribútov), čistenie a transformácia dát – iteratívne, rôzne poradie krokov</a:t>
            </a: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Výber dát (kritériá úplnosti a korektnosti, relevantnosť̌ k cieľom dolovania z dát, ale napr. aj technické́ obmedzenia)</a:t>
            </a: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Čistenie dát (normalizácia, vyhladzovanie, vysporiadanie sa s chýbajúcimi hodnotami, redukcia)</a:t>
            </a: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Konštrukcia dát (napr. odvodené atribúty)</a:t>
            </a: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Integrácia dát (kombináciou z rôznych tabuliek)</a:t>
            </a: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Formátovanie dát (do formátu potrebného pre spracovanie vybraným nástrojom)</a:t>
            </a:r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390315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Fáza 4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Modelovanie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49</a:t>
            </a:fld>
            <a:endParaRPr lang="en-US" dirty="0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Iteratívny proces aplikovania metód dolovania z dát s kalibráciou ich nastavení</a:t>
            </a: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Výber techniky modelovania (napr. rozhodovacie stromy, asociačné pravidlá a pod.)</a:t>
            </a: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Návrh testovania (napr. presnosť̌ klasifikačného modelu, použitie </a:t>
            </a:r>
            <a:r>
              <a:rPr lang="sk-SK" sz="1800" dirty="0" err="1">
                <a:latin typeface="Arial" panose="020B0604020202020204" pitchFamily="34" charset="0"/>
                <a:cs typeface="Arial" panose="020B0604020202020204" pitchFamily="34" charset="0"/>
              </a:rPr>
              <a:t>trénovacej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a testovacej množiny)</a:t>
            </a: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Vybudovanie modelu (vrátane optimalizácie jeho parametrov – na validačnej množine)</a:t>
            </a: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Vyhodnotenie výsledných modelov (z pohľadu dolovania z dát, ale aj konzultovať̌ zmysluplnosť̌ nájdených znalostí s vlastníkmi aplikácie)</a:t>
            </a:r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3572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Tabuľkové dáta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Príklad realitnej agentúry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3" name="Tabuľka 2">
            <a:extLst>
              <a:ext uri="{FF2B5EF4-FFF2-40B4-BE49-F238E27FC236}">
                <a16:creationId xmlns:a16="http://schemas.microsoft.com/office/drawing/2014/main" xmlns="" id="{9CF5D85F-F232-40AE-9C45-FE87C404B2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6870579"/>
              </p:ext>
            </p:extLst>
          </p:nvPr>
        </p:nvGraphicFramePr>
        <p:xfrm>
          <a:off x="717339" y="2832100"/>
          <a:ext cx="8776336" cy="306019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768668">
                  <a:extLst>
                    <a:ext uri="{9D8B030D-6E8A-4147-A177-3AD203B41FA5}">
                      <a16:colId xmlns:a16="http://schemas.microsoft.com/office/drawing/2014/main" xmlns="" val="2101485290"/>
                    </a:ext>
                  </a:extLst>
                </a:gridCol>
                <a:gridCol w="1057275">
                  <a:extLst>
                    <a:ext uri="{9D8B030D-6E8A-4147-A177-3AD203B41FA5}">
                      <a16:colId xmlns:a16="http://schemas.microsoft.com/office/drawing/2014/main" xmlns="" val="1202467465"/>
                    </a:ext>
                  </a:extLst>
                </a:gridCol>
                <a:gridCol w="1465183">
                  <a:extLst>
                    <a:ext uri="{9D8B030D-6E8A-4147-A177-3AD203B41FA5}">
                      <a16:colId xmlns:a16="http://schemas.microsoft.com/office/drawing/2014/main" xmlns="" val="1714836067"/>
                    </a:ext>
                  </a:extLst>
                </a:gridCol>
                <a:gridCol w="1125617">
                  <a:extLst>
                    <a:ext uri="{9D8B030D-6E8A-4147-A177-3AD203B41FA5}">
                      <a16:colId xmlns:a16="http://schemas.microsoft.com/office/drawing/2014/main" xmlns="" val="1544494752"/>
                    </a:ext>
                  </a:extLst>
                </a:gridCol>
                <a:gridCol w="971550">
                  <a:extLst>
                    <a:ext uri="{9D8B030D-6E8A-4147-A177-3AD203B41FA5}">
                      <a16:colId xmlns:a16="http://schemas.microsoft.com/office/drawing/2014/main" xmlns="" val="1909098529"/>
                    </a:ext>
                  </a:extLst>
                </a:gridCol>
                <a:gridCol w="1381125">
                  <a:extLst>
                    <a:ext uri="{9D8B030D-6E8A-4147-A177-3AD203B41FA5}">
                      <a16:colId xmlns:a16="http://schemas.microsoft.com/office/drawing/2014/main" xmlns="" val="2126795631"/>
                    </a:ext>
                  </a:extLst>
                </a:gridCol>
                <a:gridCol w="909876">
                  <a:extLst>
                    <a:ext uri="{9D8B030D-6E8A-4147-A177-3AD203B41FA5}">
                      <a16:colId xmlns:a16="http://schemas.microsoft.com/office/drawing/2014/main" xmlns="" val="4130522031"/>
                    </a:ext>
                  </a:extLst>
                </a:gridCol>
                <a:gridCol w="1097042">
                  <a:extLst>
                    <a:ext uri="{9D8B030D-6E8A-4147-A177-3AD203B41FA5}">
                      <a16:colId xmlns:a16="http://schemas.microsoft.com/office/drawing/2014/main" xmlns="" val="39674582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Počet izieb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Úžitková plocha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Požadovaná cena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Typ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Po rekonštrukcii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Mestská časť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Zisk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Počet dní predaja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7542016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64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70 000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Byt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Áno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Terasa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1 000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21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041583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82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142 000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Radový dom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sk-SK" sz="1800" dirty="0"/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Terasa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2 000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14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60827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36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64 000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Byt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Nie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Jazero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1 000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36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465532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k-SK" sz="1800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96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190 000 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Dom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sk-SK" sz="1800" dirty="0"/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Ťahanovce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3 500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k-SK" sz="1800" dirty="0"/>
                        <a:t>52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60550121"/>
                  </a:ext>
                </a:extLst>
              </a:tr>
              <a:tr h="370840">
                <a:tc gridSpan="8">
                  <a:txBody>
                    <a:bodyPr/>
                    <a:lstStyle/>
                    <a:p>
                      <a:pPr algn="ctr"/>
                      <a:r>
                        <a:rPr lang="sk-SK" dirty="0"/>
                        <a:t>. . .</a:t>
                      </a:r>
                    </a:p>
                  </a:txBody>
                  <a:tcPr>
                    <a:lnL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78D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sk-SK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sk-SK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sk-SK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sk-SK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8534554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143817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Fáza 5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Vyhodnotenie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50</a:t>
            </a:fld>
            <a:endParaRPr lang="en-US" dirty="0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Vyhodnotenie dosiahnutých výsledkov z pohľadu pôvodných obchodných cieľov</a:t>
            </a: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Posúdenie do akej miery dosiahnuté výsledky spĺňajú obchodné ciele (najlepšie otestovať aj na reálnej aplikácii, napr. A/B testovanie)</a:t>
            </a: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Dôkladná kontrola celého procesu, či sa napr. na niečo dôležité nezabudlo</a:t>
            </a:r>
          </a:p>
          <a:p>
            <a:pPr marL="342900" indent="-342900">
              <a:buFont typeface="+mj-lt"/>
              <a:buAutoNum type="arabi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Stanovenie ďalších krokov (alebo prejsť do fázy nasadenia, alebo ukončiť projekt, prípadne začať nový projekt analýzy dát)</a:t>
            </a:r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830278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Fáza 6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Nasadenie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51</a:t>
            </a:fld>
            <a:endParaRPr lang="en-US" dirty="0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Vypracovať plán nasadenia výsledkov analýzy dát do praxe, opakovateľná implementácia procesu analýzy dát</a:t>
            </a: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Navrhnúť postup pri nasadení výsledkov (ako?, kto?, ako často?)</a:t>
            </a: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Plán monitorovania a údržby (aby sa zabezpečila trvalá kvalita výsledkov analýzy dát v praxi)</a:t>
            </a: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Záverečná správa (sumár projektu a dosiahnutých výsledkov, ich prezentácia)</a:t>
            </a: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Posúdenie – vyhodnotenie celého projektu.</a:t>
            </a:r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258686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Proces analýzy dát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Zhrnutie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52</a:t>
            </a:fld>
            <a:endParaRPr lang="en-US" dirty="0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Mali by sme vedieť:</a:t>
            </a:r>
          </a:p>
          <a:p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Aké sú jednotlivé fázy projektu pri analýze dát</a:t>
            </a: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Čo je to CRISP-DM</a:t>
            </a:r>
          </a:p>
        </p:txBody>
      </p:sp>
    </p:spTree>
    <p:extLst>
      <p:ext uri="{BB962C8B-B14F-4D97-AF65-F5344CB8AC3E}">
        <p14:creationId xmlns:p14="http://schemas.microsoft.com/office/powerpoint/2010/main" val="227262151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Zadanie 2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Komunikácia medzi dátovým analytikom a doménovým expertom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53</a:t>
            </a:fld>
            <a:endParaRPr lang="en-US" dirty="0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Počas celého procesu je kľúčová komunikácia medzi doménovým expertom a dátovým analytikom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Dátový analytik potrebuje pochopiť problém a dáta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Expert potrebuje interpretovať výsledky a vyhodnotiť ich z obchodného hľadiska</a:t>
            </a: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Zahráme sa na analytikov a expertov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</a:t>
            </a:r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sk-SK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933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Špeciálne typy dát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Sekvencie, priestorové dáta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6</a:t>
            </a:fld>
            <a:endParaRPr lang="en-US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Dáta nemusia byť len v podobe dátových tabuliek</a:t>
            </a:r>
          </a:p>
          <a:p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Sekvenčné dáta</a:t>
            </a:r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Časové rady/sekvencie</a:t>
            </a:r>
          </a:p>
          <a:p>
            <a:pPr lvl="2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Typicky generované súvislým meraním/pozorovaním počas nejakého obdobia</a:t>
            </a:r>
          </a:p>
          <a:p>
            <a:pPr lvl="2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Napr. vývoj ceny na burze: postupnosť čísel (tzn. ide o pozorovanie jedného číselného atribútu v čase), nahrávka zvuku (postupnosť čísel, ktoré vyjadrujú intenzitu zvuku v danom časovom okamihu).</a:t>
            </a:r>
          </a:p>
          <a:p>
            <a:pPr lvl="2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Viacrozmerné časové sekvencie – viac atribútov pre jeden časový okamih (napr. naraz meriame teplotu a tlak)</a:t>
            </a:r>
          </a:p>
          <a:p>
            <a:pPr lvl="1"/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Textové dáta</a:t>
            </a:r>
          </a:p>
          <a:p>
            <a:pPr lvl="2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Postupnosť znakov/slov, každý textový dokument môže mať rôzny počet slov</a:t>
            </a:r>
          </a:p>
          <a:p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Priestorové dáta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Okrem atribútov má každý záznam priradenú polohu (vieme porovnať záznamy podľa polohy)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Napr. geografické dáta (poloha je daná zemepisnou dĺžkou a šírkou)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Ale napr. aj obrázky (x-</a:t>
            </a:r>
            <a:r>
              <a:rPr lang="sk-SK" sz="1800" dirty="0" err="1">
                <a:latin typeface="Arial" panose="020B0604020202020204" pitchFamily="34" charset="0"/>
                <a:cs typeface="Arial" panose="020B0604020202020204" pitchFamily="34" charset="0"/>
              </a:rPr>
              <a:t>ová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a y-</a:t>
            </a:r>
            <a:r>
              <a:rPr lang="sk-SK" sz="1800" dirty="0" err="1">
                <a:latin typeface="Arial" panose="020B0604020202020204" pitchFamily="34" charset="0"/>
                <a:cs typeface="Arial" panose="020B0604020202020204" pitchFamily="34" charset="0"/>
              </a:rPr>
              <a:t>ová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súradnica bodu)</a:t>
            </a:r>
          </a:p>
        </p:txBody>
      </p:sp>
    </p:spTree>
    <p:extLst>
      <p:ext uri="{BB962C8B-B14F-4D97-AF65-F5344CB8AC3E}">
        <p14:creationId xmlns:p14="http://schemas.microsoft.com/office/powerpoint/2010/main" val="4273816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Špeciálne typy dát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Sekvencie, priestorové dáta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7</a:t>
            </a:fld>
            <a:endParaRPr lang="en-US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Časopriestorové dáta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Časová postupnosť + priestorové dáta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Napr. videá</a:t>
            </a:r>
          </a:p>
          <a:p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Sieťové dáta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Dáta sú reprezentované v podobe grafu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Uzly reprezentujú entity, hrany vzťahy medzi nimi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Každý uzol alebo hrana môže mať priradené dátové atribúty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Napr. dáta zo sociálnych sietí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32B69D20-A8F0-4DDB-99A9-7384952F9548}"/>
              </a:ext>
            </a:extLst>
          </p:cNvPr>
          <p:cNvSpPr/>
          <p:nvPr/>
        </p:nvSpPr>
        <p:spPr>
          <a:xfrm>
            <a:off x="3086709" y="4926266"/>
            <a:ext cx="1485901" cy="914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meno</a:t>
            </a:r>
            <a:r>
              <a:rPr lang="en-US" dirty="0"/>
              <a:t>: </a:t>
            </a:r>
            <a:r>
              <a:rPr lang="en-US" dirty="0" err="1"/>
              <a:t>Juraj</a:t>
            </a:r>
            <a:endParaRPr lang="en-US" dirty="0"/>
          </a:p>
          <a:p>
            <a:r>
              <a:rPr lang="en-US" dirty="0" err="1"/>
              <a:t>vek</a:t>
            </a:r>
            <a:r>
              <a:rPr lang="en-US" dirty="0"/>
              <a:t>: 25</a:t>
            </a:r>
          </a:p>
        </p:txBody>
      </p:sp>
      <p:sp>
        <p:nvSpPr>
          <p:cNvPr id="7" name="Rounded Rectangle 7">
            <a:extLst>
              <a:ext uri="{FF2B5EF4-FFF2-40B4-BE49-F238E27FC236}">
                <a16:creationId xmlns:a16="http://schemas.microsoft.com/office/drawing/2014/main" xmlns="" id="{63E0BA92-9144-470E-B1D4-67DAAC8DCDF0}"/>
              </a:ext>
            </a:extLst>
          </p:cNvPr>
          <p:cNvSpPr/>
          <p:nvPr/>
        </p:nvSpPr>
        <p:spPr>
          <a:xfrm>
            <a:off x="6360794" y="4513001"/>
            <a:ext cx="1485901" cy="914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meno</a:t>
            </a:r>
            <a:r>
              <a:rPr lang="en-US" dirty="0"/>
              <a:t>: Anna</a:t>
            </a:r>
          </a:p>
          <a:p>
            <a:r>
              <a:rPr lang="en-US" dirty="0" err="1"/>
              <a:t>vek</a:t>
            </a:r>
            <a:r>
              <a:rPr lang="en-US" dirty="0"/>
              <a:t>: 24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xmlns="" id="{299145C6-5702-4C39-B388-71F12C0138E7}"/>
              </a:ext>
            </a:extLst>
          </p:cNvPr>
          <p:cNvSpPr/>
          <p:nvPr/>
        </p:nvSpPr>
        <p:spPr>
          <a:xfrm>
            <a:off x="5296732" y="6529821"/>
            <a:ext cx="2397579" cy="914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</a:t>
            </a:r>
            <a:r>
              <a:rPr lang="sk-SK" dirty="0" err="1"/>
              <a:t>ázov</a:t>
            </a:r>
            <a:r>
              <a:rPr lang="en-US" dirty="0"/>
              <a:t>: Anna Karenina</a:t>
            </a:r>
          </a:p>
          <a:p>
            <a:r>
              <a:rPr lang="en-US" dirty="0" err="1"/>
              <a:t>autor</a:t>
            </a:r>
            <a:r>
              <a:rPr lang="en-US" dirty="0"/>
              <a:t>: Leo </a:t>
            </a:r>
            <a:r>
              <a:rPr lang="en-US" dirty="0" err="1"/>
              <a:t>Tolstoj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xmlns="" id="{EE3EB5FF-A17B-49B9-BE64-18D37C5D8C26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4572610" y="4970201"/>
            <a:ext cx="1788184" cy="413265"/>
          </a:xfrm>
          <a:prstGeom prst="straightConnector1">
            <a:avLst/>
          </a:prstGeom>
          <a:ln>
            <a:headEnd type="none" w="lg" len="lg"/>
            <a:tailEnd type="arrow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2">
            <a:extLst>
              <a:ext uri="{FF2B5EF4-FFF2-40B4-BE49-F238E27FC236}">
                <a16:creationId xmlns:a16="http://schemas.microsoft.com/office/drawing/2014/main" xmlns="" id="{B10C97C7-7D6B-4E28-93E6-50D61EF59EDC}"/>
              </a:ext>
            </a:extLst>
          </p:cNvPr>
          <p:cNvCxnSpPr>
            <a:stCxn id="7" idx="2"/>
            <a:endCxn id="9" idx="0"/>
          </p:cNvCxnSpPr>
          <p:nvPr/>
        </p:nvCxnSpPr>
        <p:spPr>
          <a:xfrm flipH="1">
            <a:off x="6495522" y="5427401"/>
            <a:ext cx="608223" cy="1102420"/>
          </a:xfrm>
          <a:prstGeom prst="straightConnector1">
            <a:avLst/>
          </a:prstGeom>
          <a:ln>
            <a:headEnd type="none" w="lg" len="lg"/>
            <a:tailEnd type="arrow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8">
            <a:extLst>
              <a:ext uri="{FF2B5EF4-FFF2-40B4-BE49-F238E27FC236}">
                <a16:creationId xmlns:a16="http://schemas.microsoft.com/office/drawing/2014/main" xmlns="" id="{F917840E-D3AA-4A99-A447-C50687CAC148}"/>
              </a:ext>
            </a:extLst>
          </p:cNvPr>
          <p:cNvSpPr txBox="1"/>
          <p:nvPr/>
        </p:nvSpPr>
        <p:spPr>
          <a:xfrm>
            <a:off x="5053831" y="4763568"/>
            <a:ext cx="799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dirty="0">
                <a:solidFill>
                  <a:srgbClr val="00B050"/>
                </a:solidFill>
              </a:rPr>
              <a:t>priateľ</a:t>
            </a:r>
          </a:p>
        </p:txBody>
      </p:sp>
      <p:sp>
        <p:nvSpPr>
          <p:cNvPr id="14" name="TextBox 21">
            <a:extLst>
              <a:ext uri="{FF2B5EF4-FFF2-40B4-BE49-F238E27FC236}">
                <a16:creationId xmlns:a16="http://schemas.microsoft.com/office/drawing/2014/main" xmlns="" id="{C2A41364-CF9F-460B-935A-FD56D815ADF9}"/>
              </a:ext>
            </a:extLst>
          </p:cNvPr>
          <p:cNvSpPr txBox="1"/>
          <p:nvPr/>
        </p:nvSpPr>
        <p:spPr>
          <a:xfrm>
            <a:off x="5972818" y="5664012"/>
            <a:ext cx="910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>
                <a:solidFill>
                  <a:srgbClr val="00B050"/>
                </a:solidFill>
              </a:rPr>
              <a:t>prečítal</a:t>
            </a:r>
            <a:endParaRPr lang="sk-SK" dirty="0">
              <a:solidFill>
                <a:srgbClr val="00B050"/>
              </a:solidFill>
            </a:endParaRPr>
          </a:p>
        </p:txBody>
      </p:sp>
      <p:sp>
        <p:nvSpPr>
          <p:cNvPr id="16" name="TextBox 19">
            <a:extLst>
              <a:ext uri="{FF2B5EF4-FFF2-40B4-BE49-F238E27FC236}">
                <a16:creationId xmlns:a16="http://schemas.microsoft.com/office/drawing/2014/main" xmlns="" id="{B094D7A6-76BB-4BFF-A7FC-D3C2609B92DB}"/>
              </a:ext>
            </a:extLst>
          </p:cNvPr>
          <p:cNvSpPr txBox="1"/>
          <p:nvPr/>
        </p:nvSpPr>
        <p:spPr>
          <a:xfrm>
            <a:off x="6977428" y="5568132"/>
            <a:ext cx="19651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hodnotenie</a:t>
            </a:r>
            <a:r>
              <a:rPr lang="en-US" dirty="0"/>
              <a:t>: 10</a:t>
            </a:r>
          </a:p>
          <a:p>
            <a:r>
              <a:rPr lang="sk-SK" dirty="0"/>
              <a:t>dátum: 24.12.2012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037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Typy úloh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Prediktívna a popisná analýza dát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8</a:t>
            </a:fld>
            <a:endParaRPr lang="en-US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Vo všeobecnosti sa snažíme nájsť </a:t>
            </a:r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nové, potencionálne užitočné vzťahy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v dátach, ktoré sa buď:</a:t>
            </a:r>
          </a:p>
          <a:p>
            <a:pPr marL="960120" lvl="1" indent="-457200">
              <a:buFont typeface="+mj-lt"/>
              <a:buAutoNum type="alphaL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často vyskytujú a dajú sa zovšeobecniť napr. na predpovedanie</a:t>
            </a:r>
          </a:p>
          <a:p>
            <a:pPr marL="960120" lvl="1" indent="-457200">
              <a:buFont typeface="+mj-lt"/>
              <a:buAutoNum type="alphaLcPeriod"/>
            </a:pP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alebo naopak, sú neobyčajne zriedkavé</a:t>
            </a:r>
          </a:p>
          <a:p>
            <a:pPr marL="502920" lvl="1" indent="0">
              <a:buNone/>
            </a:pPr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Popisná analýza dát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slúži na lepšie pochopenie vzťahov, ktoré sa vyskytli v dátach v minulosti</a:t>
            </a:r>
          </a:p>
          <a:p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Prediktívna analýza dát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sa snaží zovšeobecniť vzťahy, ktoré sa vyskytli v minulosti na rozhodovanie pre budúce prípady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Zovšeobecnenie vzťahov z minulosti = učenie </a:t>
            </a: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Väčšinou potrebujeme obe – je užitočné lepšie pochopiť všeobecné vzťahy v dátach ak chceme vytvoriť dobrú metódu na predpovedanie</a:t>
            </a:r>
          </a:p>
          <a:p>
            <a:pPr lvl="1"/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3182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tangolo 4">
            <a:extLst>
              <a:ext uri="{FF2B5EF4-FFF2-40B4-BE49-F238E27FC236}">
                <a16:creationId xmlns:a16="http://schemas.microsoft.com/office/drawing/2014/main" xmlns="" id="{892E69F8-0D4B-4699-BA3F-52F79874AFC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"/>
            <a:ext cx="10058400" cy="1417946"/>
          </a:xfrm>
          <a:prstGeom prst="rect">
            <a:avLst/>
          </a:prstGeom>
          <a:solidFill>
            <a:srgbClr val="0078D4"/>
          </a:solidFill>
          <a:ln>
            <a:solidFill>
              <a:srgbClr val="0078D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2550" tIns="31277" rIns="62550" bIns="3127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229" dirty="0"/>
          </a:p>
        </p:txBody>
      </p:sp>
      <p:sp>
        <p:nvSpPr>
          <p:cNvPr id="13" name="CasellaDiTesto 15">
            <a:extLst>
              <a:ext uri="{FF2B5EF4-FFF2-40B4-BE49-F238E27FC236}">
                <a16:creationId xmlns:a16="http://schemas.microsoft.com/office/drawing/2014/main" xmlns="" id="{45B08FD9-54A2-4AB5-B4E8-B8B95AC88141}"/>
              </a:ext>
            </a:extLst>
          </p:cNvPr>
          <p:cNvSpPr txBox="1"/>
          <p:nvPr/>
        </p:nvSpPr>
        <p:spPr>
          <a:xfrm>
            <a:off x="450019" y="123422"/>
            <a:ext cx="9310976" cy="1010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sk-SK" sz="2400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Typy úloh</a:t>
            </a:r>
          </a:p>
          <a:p>
            <a:pPr>
              <a:lnSpc>
                <a:spcPct val="150000"/>
              </a:lnSpc>
            </a:pPr>
            <a:r>
              <a:rPr lang="sk-SK" b="1" dirty="0">
                <a:solidFill>
                  <a:schemeClr val="bg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rPr>
              <a:t>Popisná analýza dát a reportovanie</a:t>
            </a:r>
            <a:endParaRPr lang="sk-SK" dirty="0">
              <a:solidFill>
                <a:schemeClr val="bg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BF35D7B-51F3-E445-9F94-561EB481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A91BD-2D30-4D1B-B388-0538F34CA7E2}" type="slidenum">
              <a:rPr lang="en-US" smtClean="0"/>
              <a:t>9</a:t>
            </a:fld>
            <a:endParaRPr lang="en-US"/>
          </a:p>
        </p:txBody>
      </p:sp>
      <p:sp>
        <p:nvSpPr>
          <p:cNvPr id="8" name="Zástupný objekt pre obsah 2">
            <a:extLst>
              <a:ext uri="{FF2B5EF4-FFF2-40B4-BE49-F238E27FC236}">
                <a16:creationId xmlns:a16="http://schemas.microsoft.com/office/drawing/2014/main" xmlns="" id="{507CE63D-AB36-EF47-9D75-8D2284C6AC9F}"/>
              </a:ext>
            </a:extLst>
          </p:cNvPr>
          <p:cNvSpPr txBox="1">
            <a:spLocks/>
          </p:cNvSpPr>
          <p:nvPr/>
        </p:nvSpPr>
        <p:spPr>
          <a:xfrm>
            <a:off x="373712" y="1957243"/>
            <a:ext cx="9310976" cy="5246622"/>
          </a:xfrm>
          <a:prstGeom prst="rect">
            <a:avLst/>
          </a:prstGeom>
        </p:spPr>
        <p:txBody>
          <a:bodyPr>
            <a:normAutofit/>
          </a:bodyPr>
          <a:lstStyle>
            <a:lvl1pPr marL="251460" indent="-251460" algn="l" defTabSz="1005840" rtl="0" eaLnBrk="1" latinLnBrk="0" hangingPunct="1">
              <a:lnSpc>
                <a:spcPct val="90000"/>
              </a:lnSpc>
              <a:spcBef>
                <a:spcPts val="1100"/>
              </a:spcBef>
              <a:buFont typeface="Arial" panose="020B0604020202020204" pitchFamily="34" charset="0"/>
              <a:buChar char="•"/>
              <a:defRPr sz="30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43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573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602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6314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6606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6898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7190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74820" indent="-251460" algn="l" defTabSz="1005840" rtl="0" eaLnBrk="1" latinLnBrk="0" hangingPunct="1">
              <a:lnSpc>
                <a:spcPct val="90000"/>
              </a:lnSpc>
              <a:spcBef>
                <a:spcPts val="550"/>
              </a:spcBef>
              <a:buFont typeface="Arial" panose="020B0604020202020204" pitchFamily="34" charset="0"/>
              <a:buChar char="•"/>
              <a:defRPr sz="19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1800" dirty="0">
                <a:solidFill>
                  <a:srgbClr val="0078D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Reportovanie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patrí medzi metódy popisnej analýzy dát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Pomocou dopytov do databázy sa snažíme historické dáta filtrovať, zoskupiť, agregovať a vhodne prezentovať v tabuľkovej forme, alebo graficky tak aby sme zobrazili </a:t>
            </a:r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nami definované vzťahy v dátach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, ktoré považuje za zaujímavé.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Niekedy máme o vzťahoch v minulosti nejakú hypotézu (napr. očkovanie spôsobuje vznik alergií), a pomocou reportovania ju môžeme v historických dátach vyvrátiť, alebo potvrdiť.</a:t>
            </a:r>
          </a:p>
          <a:p>
            <a:pPr marL="502920" lvl="1" indent="0">
              <a:buNone/>
            </a:pPr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My sa však budeme venovať </a:t>
            </a:r>
            <a:r>
              <a:rPr lang="sk-SK" sz="1800" u="sng" dirty="0">
                <a:latin typeface="Arial" panose="020B0604020202020204" pitchFamily="34" charset="0"/>
                <a:cs typeface="Arial" panose="020B0604020202020204" pitchFamily="34" charset="0"/>
              </a:rPr>
              <a:t>automatickým metódam dolovaniam z dát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 (z angl. slova </a:t>
            </a:r>
            <a:r>
              <a:rPr lang="sk-SK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datamining</a:t>
            </a:r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tzn. použijeme program (algoritmus), ktorý vzťahy v dátach automaticky nájde a vhodne prezentuje – na nás je nájdené vzťahy interpretovať a vhodne využiť.</a:t>
            </a:r>
          </a:p>
          <a:p>
            <a:pPr lvl="1"/>
            <a:r>
              <a:rPr lang="sk-SK" sz="1800" dirty="0">
                <a:latin typeface="Arial" panose="020B0604020202020204" pitchFamily="34" charset="0"/>
                <a:cs typeface="Arial" panose="020B0604020202020204" pitchFamily="34" charset="0"/>
              </a:rPr>
              <a:t>Dopredu nemusíme stanoviť žiadnu hypotézu – môžeme v dátach objaviť aj úplne neočakávané vzťahy</a:t>
            </a:r>
          </a:p>
          <a:p>
            <a:pPr lvl="1"/>
            <a:endParaRPr lang="sk-SK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8703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5 ways to keep your work safe and secure.potx" id="{4893428C-CB0A-49E9-96F4-7A735F1E22B6}" vid="{5E3D7976-14F6-4FDF-A4FC-DC3893D129E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3691</Words>
  <Application>Microsoft Office PowerPoint</Application>
  <PresentationFormat>Custom</PresentationFormat>
  <Paragraphs>800</Paragraphs>
  <Slides>53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0" baseType="lpstr">
      <vt:lpstr>Arial</vt:lpstr>
      <vt:lpstr>Calibri</vt:lpstr>
      <vt:lpstr>Calibri Light</vt:lpstr>
      <vt:lpstr>Cambria Math</vt:lpstr>
      <vt:lpstr>Segoe UI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2019-03-02T19:53:44Z</dcterms:created>
  <dcterms:modified xsi:type="dcterms:W3CDTF">2019-04-13T15:40:59Z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2018-09-20T17:05:47.7837537Z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